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1EDB"/>
    <a:srgbClr val="02FE0E"/>
    <a:srgbClr val="270EE2"/>
    <a:srgbClr val="660033"/>
    <a:srgbClr val="252FFB"/>
    <a:srgbClr val="333DFB"/>
    <a:srgbClr val="1E28FA"/>
    <a:srgbClr val="1A25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-3389" y="5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9679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776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5215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163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063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410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79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950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579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729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36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9D5D2-50F8-4C2F-9914-04ED1B34BF61}" type="datetimeFigureOut">
              <a:rPr lang="en-GB" smtClean="0"/>
              <a:t>05/02/2020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E2A4A-4F75-4A2E-9575-AAF0F8C01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783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 t="17693"/>
          <a:stretch/>
        </p:blipFill>
        <p:spPr>
          <a:xfrm>
            <a:off x="1057979" y="7937"/>
            <a:ext cx="4247309" cy="8075679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4981415" y="7364517"/>
            <a:ext cx="584222" cy="712804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rgbClr val="660033"/>
                </a:solidFill>
                <a:latin typeface="Berlin Sans FB" panose="020E0602020502020306" pitchFamily="34" charset="0"/>
              </a:rPr>
              <a:t>Year 5</a:t>
            </a:r>
            <a:endParaRPr lang="en-GB" sz="1600" dirty="0">
              <a:solidFill>
                <a:srgbClr val="660033"/>
              </a:solidFill>
              <a:latin typeface="Berlin Sans FB" panose="020E0602020502020306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109637" y="7457470"/>
            <a:ext cx="3125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Place Value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 rot="3579682">
            <a:off x="3201163" y="4704787"/>
            <a:ext cx="1820462" cy="1553032"/>
          </a:xfrm>
          <a:prstGeom prst="rect">
            <a:avLst/>
          </a:prstGeom>
          <a:noFill/>
        </p:spPr>
        <p:txBody>
          <a:bodyPr wrap="square" rtlCol="0">
            <a:prstTxWarp prst="textArchDown">
              <a:avLst>
                <a:gd name="adj" fmla="val 8194327"/>
              </a:avLst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              Decimals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024466" y="4564345"/>
            <a:ext cx="2447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solidFill>
                  <a:schemeClr val="bg1"/>
                </a:solidFill>
              </a:rPr>
              <a:t>Percentages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 rot="19934373">
            <a:off x="1449403" y="5973294"/>
            <a:ext cx="2500634" cy="1615343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8530971"/>
              </a:avLst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Four operations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 rot="21091090">
            <a:off x="1498919" y="3154050"/>
            <a:ext cx="1617376" cy="1618993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8213036"/>
              </a:avLst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Geometry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93936" y="1330320"/>
            <a:ext cx="961905" cy="1180441"/>
          </a:xfrm>
          <a:prstGeom prst="rect">
            <a:avLst/>
          </a:prstGeom>
        </p:spPr>
      </p:pic>
      <p:sp>
        <p:nvSpPr>
          <p:cNvPr id="48" name="Rectangle 47"/>
          <p:cNvSpPr/>
          <p:nvPr/>
        </p:nvSpPr>
        <p:spPr>
          <a:xfrm>
            <a:off x="658763" y="7937"/>
            <a:ext cx="4636610" cy="13271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58763" y="977059"/>
            <a:ext cx="668133" cy="8128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15502" y="1488719"/>
            <a:ext cx="685549" cy="831391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660033"/>
                </a:solidFill>
                <a:latin typeface="Berlin Sans FB" panose="020E0602020502020306" pitchFamily="34" charset="0"/>
              </a:rPr>
              <a:t>Year </a:t>
            </a:r>
            <a:r>
              <a:rPr lang="en-GB" sz="2000" dirty="0">
                <a:solidFill>
                  <a:srgbClr val="660033"/>
                </a:solidFill>
                <a:latin typeface="Berlin Sans FB" panose="020E0602020502020306" pitchFamily="34" charset="0"/>
              </a:rPr>
              <a:t>6</a:t>
            </a:r>
          </a:p>
        </p:txBody>
      </p:sp>
      <p:sp>
        <p:nvSpPr>
          <p:cNvPr id="51" name="Oval 50"/>
          <p:cNvSpPr/>
          <p:nvPr/>
        </p:nvSpPr>
        <p:spPr>
          <a:xfrm>
            <a:off x="4497907" y="78240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3" name="Straight Connector 52"/>
          <p:cNvCxnSpPr/>
          <p:nvPr/>
        </p:nvCxnSpPr>
        <p:spPr>
          <a:xfrm>
            <a:off x="4615219" y="7997765"/>
            <a:ext cx="121265" cy="20694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370439" y="8234201"/>
            <a:ext cx="1195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Order and compare numbers</a:t>
            </a:r>
            <a:endParaRPr lang="en-GB" sz="900" dirty="0"/>
          </a:p>
        </p:txBody>
      </p:sp>
      <p:sp>
        <p:nvSpPr>
          <p:cNvPr id="57" name="TextBox 56"/>
          <p:cNvSpPr txBox="1"/>
          <p:nvPr/>
        </p:nvSpPr>
        <p:spPr>
          <a:xfrm>
            <a:off x="1964186" y="1721201"/>
            <a:ext cx="2588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Statistics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 rot="8455372">
            <a:off x="3796881" y="1763740"/>
            <a:ext cx="953128" cy="1481657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Measures 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59" name="Oval 58"/>
          <p:cNvSpPr/>
          <p:nvPr/>
        </p:nvSpPr>
        <p:spPr>
          <a:xfrm>
            <a:off x="3900503" y="7846256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0" name="Straight Connector 59"/>
          <p:cNvCxnSpPr/>
          <p:nvPr/>
        </p:nvCxnSpPr>
        <p:spPr>
          <a:xfrm flipH="1">
            <a:off x="3949491" y="8019690"/>
            <a:ext cx="43613" cy="1963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504761" y="8166973"/>
            <a:ext cx="119519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Rounding</a:t>
            </a:r>
            <a:endParaRPr lang="en-GB" sz="900" dirty="0"/>
          </a:p>
        </p:txBody>
      </p:sp>
      <p:sp>
        <p:nvSpPr>
          <p:cNvPr id="64" name="Oval 63"/>
          <p:cNvSpPr/>
          <p:nvPr/>
        </p:nvSpPr>
        <p:spPr>
          <a:xfrm>
            <a:off x="2887144" y="78240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5" name="Straight Connector 64"/>
          <p:cNvCxnSpPr/>
          <p:nvPr/>
        </p:nvCxnSpPr>
        <p:spPr>
          <a:xfrm flipH="1">
            <a:off x="2918739" y="7973719"/>
            <a:ext cx="43613" cy="1963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906302" y="8151495"/>
            <a:ext cx="14602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Roman Numerals</a:t>
            </a:r>
            <a:endParaRPr lang="en-GB" sz="900" dirty="0"/>
          </a:p>
        </p:txBody>
      </p:sp>
      <p:sp>
        <p:nvSpPr>
          <p:cNvPr id="67" name="Oval 66"/>
          <p:cNvSpPr/>
          <p:nvPr/>
        </p:nvSpPr>
        <p:spPr>
          <a:xfrm>
            <a:off x="2569834" y="5862458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68" name="Straight Connector 67"/>
          <p:cNvCxnSpPr>
            <a:endCxn id="67" idx="0"/>
          </p:cNvCxnSpPr>
          <p:nvPr/>
        </p:nvCxnSpPr>
        <p:spPr>
          <a:xfrm>
            <a:off x="2617416" y="5666187"/>
            <a:ext cx="41494" cy="196271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554339" y="8154636"/>
            <a:ext cx="128329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Add and subtract whole numbers with more than 4 digits using formal written methods</a:t>
            </a:r>
            <a:endParaRPr lang="en-GB" sz="900" dirty="0"/>
          </a:p>
        </p:txBody>
      </p:sp>
      <p:sp>
        <p:nvSpPr>
          <p:cNvPr id="72" name="Oval 71"/>
          <p:cNvSpPr/>
          <p:nvPr/>
        </p:nvSpPr>
        <p:spPr>
          <a:xfrm>
            <a:off x="1652476" y="775608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1419779" y="7900981"/>
            <a:ext cx="242992" cy="26599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val 75"/>
          <p:cNvSpPr/>
          <p:nvPr/>
        </p:nvSpPr>
        <p:spPr>
          <a:xfrm>
            <a:off x="4994710" y="5845726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7" name="Straight Connector 76"/>
          <p:cNvCxnSpPr/>
          <p:nvPr/>
        </p:nvCxnSpPr>
        <p:spPr>
          <a:xfrm>
            <a:off x="5153764" y="5949057"/>
            <a:ext cx="465636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5513657" y="5845726"/>
            <a:ext cx="1305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Round decimals with two places to whole numbers and one decimal place</a:t>
            </a:r>
            <a:endParaRPr lang="en-GB" sz="900" dirty="0"/>
          </a:p>
        </p:txBody>
      </p:sp>
      <p:sp>
        <p:nvSpPr>
          <p:cNvPr id="83" name="Oval 82"/>
          <p:cNvSpPr/>
          <p:nvPr/>
        </p:nvSpPr>
        <p:spPr>
          <a:xfrm>
            <a:off x="3635197" y="443982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8" name="Straight Connector 87"/>
          <p:cNvCxnSpPr>
            <a:stCxn id="83" idx="7"/>
          </p:cNvCxnSpPr>
          <p:nvPr/>
        </p:nvCxnSpPr>
        <p:spPr>
          <a:xfrm flipV="1">
            <a:off x="3787259" y="4231298"/>
            <a:ext cx="177591" cy="234036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554339" y="5055921"/>
            <a:ext cx="1442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Identify 3D shapes from 2D representations</a:t>
            </a:r>
            <a:endParaRPr lang="en-GB" sz="900" dirty="0"/>
          </a:p>
        </p:txBody>
      </p:sp>
      <p:sp>
        <p:nvSpPr>
          <p:cNvPr id="106" name="TextBox 105"/>
          <p:cNvSpPr txBox="1"/>
          <p:nvPr/>
        </p:nvSpPr>
        <p:spPr>
          <a:xfrm>
            <a:off x="4841250" y="3643786"/>
            <a:ext cx="18726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Convert between </a:t>
            </a:r>
            <a:r>
              <a:rPr lang="en-GB" sz="900" dirty="0" smtClean="0"/>
              <a:t>units of metric measure</a:t>
            </a:r>
            <a:endParaRPr lang="en-GB" sz="900" dirty="0"/>
          </a:p>
        </p:txBody>
      </p:sp>
      <p:sp>
        <p:nvSpPr>
          <p:cNvPr id="108" name="Oval 107"/>
          <p:cNvSpPr/>
          <p:nvPr/>
        </p:nvSpPr>
        <p:spPr>
          <a:xfrm>
            <a:off x="4975824" y="212268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9" name="Straight Connector 108"/>
          <p:cNvCxnSpPr>
            <a:endCxn id="249" idx="1"/>
          </p:cNvCxnSpPr>
          <p:nvPr/>
        </p:nvCxnSpPr>
        <p:spPr>
          <a:xfrm flipV="1">
            <a:off x="5124370" y="2115329"/>
            <a:ext cx="282839" cy="67537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Oval 113"/>
          <p:cNvSpPr/>
          <p:nvPr/>
        </p:nvSpPr>
        <p:spPr>
          <a:xfrm>
            <a:off x="3925382" y="7364516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16" name="TextBox 115"/>
          <p:cNvSpPr txBox="1"/>
          <p:nvPr/>
        </p:nvSpPr>
        <p:spPr>
          <a:xfrm>
            <a:off x="3361723" y="6997826"/>
            <a:ext cx="10775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Negative numbers</a:t>
            </a:r>
            <a:endParaRPr lang="en-GB" sz="900" dirty="0"/>
          </a:p>
        </p:txBody>
      </p:sp>
      <p:cxnSp>
        <p:nvCxnSpPr>
          <p:cNvPr id="123" name="Straight Connector 122"/>
          <p:cNvCxnSpPr/>
          <p:nvPr/>
        </p:nvCxnSpPr>
        <p:spPr>
          <a:xfrm flipH="1">
            <a:off x="4027973" y="7220708"/>
            <a:ext cx="69232" cy="1561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Oval 134"/>
          <p:cNvSpPr/>
          <p:nvPr/>
        </p:nvSpPr>
        <p:spPr>
          <a:xfrm>
            <a:off x="1241627" y="725779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36" name="Straight Connector 135"/>
          <p:cNvCxnSpPr/>
          <p:nvPr/>
        </p:nvCxnSpPr>
        <p:spPr>
          <a:xfrm flipV="1">
            <a:off x="1129311" y="7405964"/>
            <a:ext cx="161857" cy="12788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TextBox 137"/>
          <p:cNvSpPr txBox="1"/>
          <p:nvPr/>
        </p:nvSpPr>
        <p:spPr>
          <a:xfrm>
            <a:off x="113012" y="6377166"/>
            <a:ext cx="978164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Divide numbers up to 4 digits by a </a:t>
            </a:r>
            <a:r>
              <a:rPr lang="en-GB" sz="900" dirty="0" smtClean="0"/>
              <a:t>one digit </a:t>
            </a:r>
            <a:r>
              <a:rPr lang="en-GB" sz="900" dirty="0" smtClean="0"/>
              <a:t>number using short and long division</a:t>
            </a:r>
            <a:endParaRPr lang="en-GB" sz="900" dirty="0"/>
          </a:p>
        </p:txBody>
      </p:sp>
      <p:sp>
        <p:nvSpPr>
          <p:cNvPr id="139" name="Oval 138"/>
          <p:cNvSpPr/>
          <p:nvPr/>
        </p:nvSpPr>
        <p:spPr>
          <a:xfrm>
            <a:off x="1188320" y="655286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41" name="Oval 140"/>
          <p:cNvSpPr/>
          <p:nvPr/>
        </p:nvSpPr>
        <p:spPr>
          <a:xfrm>
            <a:off x="1484619" y="6187321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42" name="Straight Connector 141"/>
          <p:cNvCxnSpPr/>
          <p:nvPr/>
        </p:nvCxnSpPr>
        <p:spPr>
          <a:xfrm>
            <a:off x="903475" y="6877090"/>
            <a:ext cx="312081" cy="158810"/>
          </a:xfrm>
          <a:prstGeom prst="line">
            <a:avLst/>
          </a:prstGeom>
          <a:ln w="28575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TextBox 143"/>
          <p:cNvSpPr txBox="1"/>
          <p:nvPr/>
        </p:nvSpPr>
        <p:spPr>
          <a:xfrm>
            <a:off x="72333" y="7430990"/>
            <a:ext cx="133102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900" dirty="0" smtClean="0"/>
              <a:t>Multiply numbers up to 4 digits by a one or two digit number using formal written methods</a:t>
            </a:r>
            <a:endParaRPr lang="en-GB" sz="900" dirty="0"/>
          </a:p>
        </p:txBody>
      </p:sp>
      <p:sp>
        <p:nvSpPr>
          <p:cNvPr id="146" name="TextBox 145"/>
          <p:cNvSpPr txBox="1"/>
          <p:nvPr/>
        </p:nvSpPr>
        <p:spPr>
          <a:xfrm>
            <a:off x="60373" y="5635210"/>
            <a:ext cx="1557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Multiples and factors, s</a:t>
            </a:r>
            <a:r>
              <a:rPr lang="en-GB" sz="900" dirty="0" smtClean="0"/>
              <a:t>quare, cube and prime numbers, prime factors and composite numbers</a:t>
            </a:r>
            <a:endParaRPr lang="en-GB" sz="900" dirty="0"/>
          </a:p>
        </p:txBody>
      </p:sp>
      <p:cxnSp>
        <p:nvCxnSpPr>
          <p:cNvPr id="149" name="Straight Connector 148"/>
          <p:cNvCxnSpPr/>
          <p:nvPr/>
        </p:nvCxnSpPr>
        <p:spPr>
          <a:xfrm>
            <a:off x="1249024" y="6087490"/>
            <a:ext cx="234896" cy="14501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Oval 150"/>
          <p:cNvSpPr/>
          <p:nvPr/>
        </p:nvSpPr>
        <p:spPr>
          <a:xfrm>
            <a:off x="3468355" y="635444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52" name="Straight Connector 151"/>
          <p:cNvCxnSpPr/>
          <p:nvPr/>
        </p:nvCxnSpPr>
        <p:spPr>
          <a:xfrm>
            <a:off x="3576280" y="6529982"/>
            <a:ext cx="59186" cy="203992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2575327" y="6750896"/>
            <a:ext cx="1159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Equivalent </a:t>
            </a:r>
          </a:p>
          <a:p>
            <a:r>
              <a:rPr lang="en-GB" sz="900" dirty="0" smtClean="0"/>
              <a:t>fractions</a:t>
            </a:r>
            <a:endParaRPr lang="en-GB" sz="900" dirty="0"/>
          </a:p>
        </p:txBody>
      </p:sp>
      <p:sp>
        <p:nvSpPr>
          <p:cNvPr id="157" name="Oval 156"/>
          <p:cNvSpPr/>
          <p:nvPr/>
        </p:nvSpPr>
        <p:spPr>
          <a:xfrm>
            <a:off x="2659308" y="6361492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58" name="Straight Connector 157"/>
          <p:cNvCxnSpPr/>
          <p:nvPr/>
        </p:nvCxnSpPr>
        <p:spPr>
          <a:xfrm>
            <a:off x="2725538" y="6539358"/>
            <a:ext cx="19994" cy="180006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0" name="TextBox 159"/>
          <p:cNvSpPr txBox="1"/>
          <p:nvPr/>
        </p:nvSpPr>
        <p:spPr>
          <a:xfrm>
            <a:off x="1658242" y="5438020"/>
            <a:ext cx="1195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Compare and order fractions</a:t>
            </a:r>
            <a:endParaRPr lang="en-GB" sz="900" dirty="0"/>
          </a:p>
        </p:txBody>
      </p:sp>
      <p:sp>
        <p:nvSpPr>
          <p:cNvPr id="162" name="Oval 161"/>
          <p:cNvSpPr/>
          <p:nvPr/>
        </p:nvSpPr>
        <p:spPr>
          <a:xfrm>
            <a:off x="3264867" y="59490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63" name="Straight Connector 162"/>
          <p:cNvCxnSpPr/>
          <p:nvPr/>
        </p:nvCxnSpPr>
        <p:spPr>
          <a:xfrm flipH="1">
            <a:off x="3381822" y="5649728"/>
            <a:ext cx="39457" cy="273207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5" name="TextBox 164"/>
          <p:cNvSpPr txBox="1"/>
          <p:nvPr/>
        </p:nvSpPr>
        <p:spPr>
          <a:xfrm>
            <a:off x="3199952" y="6667591"/>
            <a:ext cx="1767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Multiply proper fractions by whole numbers </a:t>
            </a:r>
            <a:endParaRPr lang="en-GB" sz="900" dirty="0"/>
          </a:p>
        </p:txBody>
      </p:sp>
      <p:sp>
        <p:nvSpPr>
          <p:cNvPr id="166" name="Oval 165"/>
          <p:cNvSpPr/>
          <p:nvPr/>
        </p:nvSpPr>
        <p:spPr>
          <a:xfrm>
            <a:off x="4707156" y="623250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7" name="Straight Connector 166"/>
          <p:cNvCxnSpPr/>
          <p:nvPr/>
        </p:nvCxnSpPr>
        <p:spPr>
          <a:xfrm>
            <a:off x="4853099" y="6386653"/>
            <a:ext cx="294716" cy="205663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168"/>
          <p:cNvSpPr txBox="1"/>
          <p:nvPr/>
        </p:nvSpPr>
        <p:spPr>
          <a:xfrm>
            <a:off x="4945803" y="6543692"/>
            <a:ext cx="1758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Read and write decimals as fractions</a:t>
            </a:r>
            <a:endParaRPr lang="en-GB" sz="900" dirty="0"/>
          </a:p>
        </p:txBody>
      </p:sp>
      <p:sp>
        <p:nvSpPr>
          <p:cNvPr id="182" name="Oval 181"/>
          <p:cNvSpPr/>
          <p:nvPr/>
        </p:nvSpPr>
        <p:spPr>
          <a:xfrm>
            <a:off x="5051940" y="528141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3" name="Straight Connector 182"/>
          <p:cNvCxnSpPr/>
          <p:nvPr/>
        </p:nvCxnSpPr>
        <p:spPr>
          <a:xfrm flipV="1">
            <a:off x="5198804" y="5261464"/>
            <a:ext cx="314608" cy="85854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" name="TextBox 184"/>
          <p:cNvSpPr txBox="1"/>
          <p:nvPr/>
        </p:nvSpPr>
        <p:spPr>
          <a:xfrm>
            <a:off x="5556417" y="5022522"/>
            <a:ext cx="1157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Read, write, order and compare decimals up to 3 decimal places</a:t>
            </a:r>
            <a:endParaRPr lang="en-GB" sz="900" dirty="0"/>
          </a:p>
        </p:txBody>
      </p:sp>
      <p:sp>
        <p:nvSpPr>
          <p:cNvPr id="186" name="Oval 185"/>
          <p:cNvSpPr/>
          <p:nvPr/>
        </p:nvSpPr>
        <p:spPr>
          <a:xfrm>
            <a:off x="4960573" y="479028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7" name="Straight Connector 186"/>
          <p:cNvCxnSpPr>
            <a:stCxn id="186" idx="6"/>
          </p:cNvCxnSpPr>
          <p:nvPr/>
        </p:nvCxnSpPr>
        <p:spPr>
          <a:xfrm flipV="1">
            <a:off x="5138725" y="4724878"/>
            <a:ext cx="368583" cy="152492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" name="TextBox 187"/>
          <p:cNvSpPr txBox="1"/>
          <p:nvPr/>
        </p:nvSpPr>
        <p:spPr>
          <a:xfrm>
            <a:off x="5346186" y="4420820"/>
            <a:ext cx="149700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Multiply and divide whole numbers and decimals by 10, 100 and 1000</a:t>
            </a:r>
            <a:endParaRPr lang="en-GB" sz="900" dirty="0"/>
          </a:p>
        </p:txBody>
      </p:sp>
      <p:sp>
        <p:nvSpPr>
          <p:cNvPr id="190" name="Oval 189"/>
          <p:cNvSpPr/>
          <p:nvPr/>
        </p:nvSpPr>
        <p:spPr>
          <a:xfrm>
            <a:off x="3450764" y="4903072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1" name="Straight Connector 190"/>
          <p:cNvCxnSpPr>
            <a:stCxn id="197" idx="0"/>
          </p:cNvCxnSpPr>
          <p:nvPr/>
        </p:nvCxnSpPr>
        <p:spPr>
          <a:xfrm flipH="1" flipV="1">
            <a:off x="3539840" y="5080728"/>
            <a:ext cx="7246" cy="12987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" name="TextBox 192"/>
          <p:cNvSpPr txBox="1"/>
          <p:nvPr/>
        </p:nvSpPr>
        <p:spPr>
          <a:xfrm>
            <a:off x="2651966" y="3919437"/>
            <a:ext cx="1434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Percentage and fraction equivalents </a:t>
            </a:r>
            <a:endParaRPr lang="en-GB" sz="900" dirty="0"/>
          </a:p>
        </p:txBody>
      </p:sp>
      <p:sp>
        <p:nvSpPr>
          <p:cNvPr id="194" name="Oval 193"/>
          <p:cNvSpPr/>
          <p:nvPr/>
        </p:nvSpPr>
        <p:spPr>
          <a:xfrm>
            <a:off x="2934618" y="4505639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5" name="Straight Connector 194"/>
          <p:cNvCxnSpPr/>
          <p:nvPr/>
        </p:nvCxnSpPr>
        <p:spPr>
          <a:xfrm flipH="1" flipV="1">
            <a:off x="3028533" y="4303497"/>
            <a:ext cx="1048" cy="199388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196"/>
          <p:cNvSpPr txBox="1"/>
          <p:nvPr/>
        </p:nvSpPr>
        <p:spPr>
          <a:xfrm>
            <a:off x="2798581" y="5210598"/>
            <a:ext cx="149700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Scaling and simple rates</a:t>
            </a:r>
            <a:endParaRPr lang="en-GB" sz="900" dirty="0"/>
          </a:p>
        </p:txBody>
      </p:sp>
      <p:sp>
        <p:nvSpPr>
          <p:cNvPr id="204" name="Oval 203"/>
          <p:cNvSpPr/>
          <p:nvPr/>
        </p:nvSpPr>
        <p:spPr>
          <a:xfrm>
            <a:off x="1619995" y="477882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5" name="Straight Connector 204"/>
          <p:cNvCxnSpPr/>
          <p:nvPr/>
        </p:nvCxnSpPr>
        <p:spPr>
          <a:xfrm flipV="1">
            <a:off x="1469408" y="4907996"/>
            <a:ext cx="175948" cy="229053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" name="TextBox 211"/>
          <p:cNvSpPr txBox="1"/>
          <p:nvPr/>
        </p:nvSpPr>
        <p:spPr>
          <a:xfrm>
            <a:off x="30081" y="3908132"/>
            <a:ext cx="12571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Identify angles at a point, on a straight line and in a whole turn</a:t>
            </a:r>
            <a:endParaRPr lang="en-GB" sz="900" dirty="0"/>
          </a:p>
        </p:txBody>
      </p:sp>
      <p:sp>
        <p:nvSpPr>
          <p:cNvPr id="226" name="TextBox 225"/>
          <p:cNvSpPr txBox="1"/>
          <p:nvPr/>
        </p:nvSpPr>
        <p:spPr>
          <a:xfrm>
            <a:off x="177692" y="2646917"/>
            <a:ext cx="14970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I</a:t>
            </a:r>
            <a:r>
              <a:rPr lang="en-GB" sz="900" dirty="0" smtClean="0"/>
              <a:t>dentify</a:t>
            </a:r>
            <a:r>
              <a:rPr lang="en-GB" sz="900" dirty="0"/>
              <a:t>, describe and represent the position of a shape following a reflection or translation</a:t>
            </a:r>
            <a:endParaRPr lang="en-GB" sz="900" dirty="0"/>
          </a:p>
        </p:txBody>
      </p:sp>
      <p:sp>
        <p:nvSpPr>
          <p:cNvPr id="230" name="Oval 229"/>
          <p:cNvSpPr/>
          <p:nvPr/>
        </p:nvSpPr>
        <p:spPr>
          <a:xfrm>
            <a:off x="3137057" y="203559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1" name="Straight Connector 230"/>
          <p:cNvCxnSpPr/>
          <p:nvPr/>
        </p:nvCxnSpPr>
        <p:spPr>
          <a:xfrm flipH="1" flipV="1">
            <a:off x="3216007" y="2182866"/>
            <a:ext cx="32344" cy="274584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4" name="TextBox 233"/>
          <p:cNvSpPr txBox="1"/>
          <p:nvPr/>
        </p:nvSpPr>
        <p:spPr>
          <a:xfrm>
            <a:off x="2423870" y="2492634"/>
            <a:ext cx="173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Read and interpret information in tables</a:t>
            </a:r>
            <a:endParaRPr lang="en-GB" sz="900" dirty="0"/>
          </a:p>
        </p:txBody>
      </p:sp>
      <p:sp>
        <p:nvSpPr>
          <p:cNvPr id="235" name="Oval 234"/>
          <p:cNvSpPr/>
          <p:nvPr/>
        </p:nvSpPr>
        <p:spPr>
          <a:xfrm>
            <a:off x="4585649" y="335315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6" name="Straight Connector 235"/>
          <p:cNvCxnSpPr/>
          <p:nvPr/>
        </p:nvCxnSpPr>
        <p:spPr>
          <a:xfrm>
            <a:off x="4768107" y="3461063"/>
            <a:ext cx="242003" cy="227529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8" name="TextBox 237"/>
          <p:cNvSpPr txBox="1"/>
          <p:nvPr/>
        </p:nvSpPr>
        <p:spPr>
          <a:xfrm>
            <a:off x="5343009" y="2980219"/>
            <a:ext cx="14710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Calculate </a:t>
            </a:r>
            <a:r>
              <a:rPr lang="en-GB" sz="900" dirty="0" smtClean="0"/>
              <a:t>perimeter and area of rectilinear shapes. Estimate the area of irregular shapes. </a:t>
            </a:r>
            <a:endParaRPr lang="en-GB" sz="900" dirty="0"/>
          </a:p>
        </p:txBody>
      </p:sp>
      <p:sp>
        <p:nvSpPr>
          <p:cNvPr id="239" name="Oval 238"/>
          <p:cNvSpPr/>
          <p:nvPr/>
        </p:nvSpPr>
        <p:spPr>
          <a:xfrm>
            <a:off x="4925528" y="299843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242" name="Straight Connector 241"/>
          <p:cNvCxnSpPr/>
          <p:nvPr/>
        </p:nvCxnSpPr>
        <p:spPr>
          <a:xfrm>
            <a:off x="5108879" y="3105358"/>
            <a:ext cx="286870" cy="10677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/>
          <p:cNvSpPr txBox="1"/>
          <p:nvPr/>
        </p:nvSpPr>
        <p:spPr>
          <a:xfrm>
            <a:off x="5556032" y="2510081"/>
            <a:ext cx="1287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Estimate volume of cuboids</a:t>
            </a:r>
            <a:endParaRPr lang="en-GB" sz="900" dirty="0"/>
          </a:p>
        </p:txBody>
      </p:sp>
      <p:sp>
        <p:nvSpPr>
          <p:cNvPr id="247" name="Oval 246"/>
          <p:cNvSpPr/>
          <p:nvPr/>
        </p:nvSpPr>
        <p:spPr>
          <a:xfrm>
            <a:off x="5052698" y="268779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8" name="Straight Connector 247"/>
          <p:cNvCxnSpPr/>
          <p:nvPr/>
        </p:nvCxnSpPr>
        <p:spPr>
          <a:xfrm flipV="1">
            <a:off x="5224153" y="2660940"/>
            <a:ext cx="315679" cy="80982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9" name="TextBox 248"/>
          <p:cNvSpPr txBox="1"/>
          <p:nvPr/>
        </p:nvSpPr>
        <p:spPr>
          <a:xfrm>
            <a:off x="5407209" y="1861413"/>
            <a:ext cx="120254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Convert between standard units of </a:t>
            </a:r>
            <a:r>
              <a:rPr lang="en-GB" sz="900" dirty="0" smtClean="0"/>
              <a:t>time</a:t>
            </a:r>
            <a:endParaRPr lang="en-GB" sz="900" dirty="0"/>
          </a:p>
        </p:txBody>
      </p:sp>
      <p:sp>
        <p:nvSpPr>
          <p:cNvPr id="253" name="TextBox 252"/>
          <p:cNvSpPr txBox="1"/>
          <p:nvPr/>
        </p:nvSpPr>
        <p:spPr>
          <a:xfrm>
            <a:off x="5106100" y="1313039"/>
            <a:ext cx="151775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Solve problems involving units of </a:t>
            </a:r>
            <a:r>
              <a:rPr lang="en-GB" sz="900" dirty="0" smtClean="0"/>
              <a:t>measure using decimal notation and scaling</a:t>
            </a:r>
            <a:endParaRPr lang="en-GB" sz="900" dirty="0"/>
          </a:p>
        </p:txBody>
      </p:sp>
      <p:sp>
        <p:nvSpPr>
          <p:cNvPr id="257" name="Oval 256"/>
          <p:cNvSpPr/>
          <p:nvPr/>
        </p:nvSpPr>
        <p:spPr>
          <a:xfrm>
            <a:off x="4669857" y="175982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9" name="Oval 258"/>
          <p:cNvSpPr/>
          <p:nvPr/>
        </p:nvSpPr>
        <p:spPr>
          <a:xfrm>
            <a:off x="3494463" y="1613807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1" name="Oval 260"/>
          <p:cNvSpPr/>
          <p:nvPr/>
        </p:nvSpPr>
        <p:spPr>
          <a:xfrm>
            <a:off x="2829663" y="1623021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4" name="Straight Connector 263"/>
          <p:cNvCxnSpPr/>
          <p:nvPr/>
        </p:nvCxnSpPr>
        <p:spPr>
          <a:xfrm flipV="1">
            <a:off x="4806139" y="1657539"/>
            <a:ext cx="228740" cy="128349"/>
          </a:xfrm>
          <a:prstGeom prst="line">
            <a:avLst/>
          </a:prstGeom>
          <a:ln w="28575">
            <a:solidFill>
              <a:srgbClr val="02F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0" name="Rectangle 269"/>
          <p:cNvSpPr/>
          <p:nvPr/>
        </p:nvSpPr>
        <p:spPr>
          <a:xfrm>
            <a:off x="1933284" y="975669"/>
            <a:ext cx="158692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 smtClean="0"/>
              <a:t>Solve comparison, sum and difference problems using line graphs</a:t>
            </a:r>
            <a:endParaRPr lang="en-GB" sz="900" dirty="0"/>
          </a:p>
        </p:txBody>
      </p:sp>
      <p:cxnSp>
        <p:nvCxnSpPr>
          <p:cNvPr id="271" name="Straight Connector 270"/>
          <p:cNvCxnSpPr/>
          <p:nvPr/>
        </p:nvCxnSpPr>
        <p:spPr>
          <a:xfrm flipV="1">
            <a:off x="3585386" y="1430719"/>
            <a:ext cx="138887" cy="192302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7" name="Rectangle 276"/>
          <p:cNvSpPr/>
          <p:nvPr/>
        </p:nvSpPr>
        <p:spPr>
          <a:xfrm>
            <a:off x="3440652" y="1014127"/>
            <a:ext cx="1499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00" dirty="0" smtClean="0"/>
              <a:t>Complete timetables and use them to solve problems</a:t>
            </a:r>
            <a:endParaRPr lang="en-GB" sz="900" dirty="0"/>
          </a:p>
        </p:txBody>
      </p:sp>
      <p:cxnSp>
        <p:nvCxnSpPr>
          <p:cNvPr id="282" name="Straight Connector 281"/>
          <p:cNvCxnSpPr/>
          <p:nvPr/>
        </p:nvCxnSpPr>
        <p:spPr>
          <a:xfrm flipH="1" flipV="1">
            <a:off x="2798581" y="1430719"/>
            <a:ext cx="113239" cy="209459"/>
          </a:xfrm>
          <a:prstGeom prst="lin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98" name="Table 2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331150"/>
              </p:ext>
            </p:extLst>
          </p:nvPr>
        </p:nvGraphicFramePr>
        <p:xfrm>
          <a:off x="3124283" y="8426181"/>
          <a:ext cx="737307" cy="42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5769">
                  <a:extLst>
                    <a:ext uri="{9D8B030D-6E8A-4147-A177-3AD203B41FA5}">
                      <a16:colId xmlns="" xmlns:a16="http://schemas.microsoft.com/office/drawing/2014/main" val="3514165939"/>
                    </a:ext>
                  </a:extLst>
                </a:gridCol>
                <a:gridCol w="245769">
                  <a:extLst>
                    <a:ext uri="{9D8B030D-6E8A-4147-A177-3AD203B41FA5}">
                      <a16:colId xmlns="" xmlns:a16="http://schemas.microsoft.com/office/drawing/2014/main" val="3108694116"/>
                    </a:ext>
                  </a:extLst>
                </a:gridCol>
                <a:gridCol w="245769">
                  <a:extLst>
                    <a:ext uri="{9D8B030D-6E8A-4147-A177-3AD203B41FA5}">
                      <a16:colId xmlns="" xmlns:a16="http://schemas.microsoft.com/office/drawing/2014/main" val="116614476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H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T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O</a:t>
                      </a:r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25958487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8952543"/>
                  </a:ext>
                </a:extLst>
              </a:tr>
            </a:tbl>
          </a:graphicData>
        </a:graphic>
      </p:graphicFrame>
      <p:sp>
        <p:nvSpPr>
          <p:cNvPr id="326" name="Oval 325"/>
          <p:cNvSpPr/>
          <p:nvPr/>
        </p:nvSpPr>
        <p:spPr>
          <a:xfrm>
            <a:off x="5619400" y="768167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7" name="TextBox 326"/>
          <p:cNvSpPr txBox="1"/>
          <p:nvPr/>
        </p:nvSpPr>
        <p:spPr>
          <a:xfrm>
            <a:off x="5785414" y="7405964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Number</a:t>
            </a:r>
            <a:endParaRPr lang="en-GB" sz="900" dirty="0"/>
          </a:p>
        </p:txBody>
      </p:sp>
      <p:sp>
        <p:nvSpPr>
          <p:cNvPr id="328" name="Oval 327"/>
          <p:cNvSpPr/>
          <p:nvPr/>
        </p:nvSpPr>
        <p:spPr>
          <a:xfrm>
            <a:off x="5607475" y="7431209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9" name="TextBox 328"/>
          <p:cNvSpPr txBox="1"/>
          <p:nvPr/>
        </p:nvSpPr>
        <p:spPr>
          <a:xfrm>
            <a:off x="5806622" y="7653342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FDP</a:t>
            </a:r>
            <a:endParaRPr lang="en-GB" sz="900" dirty="0"/>
          </a:p>
        </p:txBody>
      </p:sp>
      <p:sp>
        <p:nvSpPr>
          <p:cNvPr id="330" name="Oval 329"/>
          <p:cNvSpPr/>
          <p:nvPr/>
        </p:nvSpPr>
        <p:spPr>
          <a:xfrm>
            <a:off x="5614252" y="7933080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331" name="TextBox 330"/>
          <p:cNvSpPr txBox="1"/>
          <p:nvPr/>
        </p:nvSpPr>
        <p:spPr>
          <a:xfrm>
            <a:off x="5777584" y="7910917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Geometry</a:t>
            </a:r>
            <a:endParaRPr lang="en-GB" sz="900" dirty="0"/>
          </a:p>
        </p:txBody>
      </p:sp>
      <p:sp>
        <p:nvSpPr>
          <p:cNvPr id="332" name="Oval 331"/>
          <p:cNvSpPr/>
          <p:nvPr/>
        </p:nvSpPr>
        <p:spPr>
          <a:xfrm>
            <a:off x="5614782" y="8459966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333" name="TextBox 332"/>
          <p:cNvSpPr txBox="1"/>
          <p:nvPr/>
        </p:nvSpPr>
        <p:spPr>
          <a:xfrm>
            <a:off x="5766845" y="8431635"/>
            <a:ext cx="12342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Statistics</a:t>
            </a:r>
            <a:endParaRPr lang="en-GB" sz="900" dirty="0"/>
          </a:p>
        </p:txBody>
      </p:sp>
      <p:sp>
        <p:nvSpPr>
          <p:cNvPr id="335" name="Oval 334"/>
          <p:cNvSpPr/>
          <p:nvPr/>
        </p:nvSpPr>
        <p:spPr>
          <a:xfrm>
            <a:off x="5614084" y="819530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02FE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6" name="TextBox 335"/>
          <p:cNvSpPr txBox="1"/>
          <p:nvPr/>
        </p:nvSpPr>
        <p:spPr>
          <a:xfrm>
            <a:off x="5772674" y="8170067"/>
            <a:ext cx="13527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Measures </a:t>
            </a:r>
            <a:endParaRPr lang="en-GB" sz="900" dirty="0"/>
          </a:p>
        </p:txBody>
      </p:sp>
      <p:cxnSp>
        <p:nvCxnSpPr>
          <p:cNvPr id="343" name="Straight Connector 342"/>
          <p:cNvCxnSpPr/>
          <p:nvPr/>
        </p:nvCxnSpPr>
        <p:spPr>
          <a:xfrm>
            <a:off x="-38605" y="8985531"/>
            <a:ext cx="6858000" cy="14514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4" name="Rectangle 343"/>
          <p:cNvSpPr/>
          <p:nvPr/>
        </p:nvSpPr>
        <p:spPr>
          <a:xfrm>
            <a:off x="25187" y="9478208"/>
            <a:ext cx="4493132" cy="2713792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/>
          </a:p>
        </p:txBody>
      </p:sp>
      <p:sp>
        <p:nvSpPr>
          <p:cNvPr id="346" name="Rectangle 345"/>
          <p:cNvSpPr/>
          <p:nvPr/>
        </p:nvSpPr>
        <p:spPr>
          <a:xfrm>
            <a:off x="4626047" y="9473827"/>
            <a:ext cx="2193347" cy="2695864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dirty="0" smtClean="0"/>
              <a:t>Ca</a:t>
            </a:r>
            <a:endParaRPr lang="en-GB" sz="600" dirty="0"/>
          </a:p>
        </p:txBody>
      </p:sp>
      <p:sp>
        <p:nvSpPr>
          <p:cNvPr id="25" name="TextBox 24"/>
          <p:cNvSpPr txBox="1"/>
          <p:nvPr/>
        </p:nvSpPr>
        <p:spPr>
          <a:xfrm>
            <a:off x="139208" y="98801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Berlin Sans FB" panose="020E0602020502020306" pitchFamily="34" charset="0"/>
              </a:rPr>
              <a:t>YEAR 5 MATHS LEARNING JOURNEY</a:t>
            </a:r>
            <a:endParaRPr lang="en-GB" sz="2400" dirty="0">
              <a:latin typeface="Berlin Sans FB" panose="020E0602020502020306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87" y="9531138"/>
            <a:ext cx="4534003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count in multiples of 6, 7, 9, 25 and 1,000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find 1,000 more or less than a given number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count backwards through 0 to include negative numbers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recognise the place value of each digit in a four-digit number (1,000s, 100s, 10s, and 1s)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order and compare numbers beyond 1,000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identify, represent and estimate numbers using different representations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round any number to the nearest 10, 100 or 1,000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solve number and practical problems that involve all of the above and with increasingly large positive numbers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read Roman numerals to 100 (I to C) and know that over time, the numeral system changed to include the concept of 0 and place </a:t>
            </a:r>
            <a:r>
              <a:rPr lang="en-GB" sz="700" dirty="0" smtClean="0"/>
              <a:t>value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add and subtract numbers with up to 4 digits using the formal written methods of columnar addition and subtraction where appropriate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estimate and use inverse operations to check answers to a calculation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solve addition and subtraction two-step problems in contexts, deciding which operations and methods to use and </a:t>
            </a:r>
            <a:r>
              <a:rPr lang="en-GB" sz="700" dirty="0" smtClean="0"/>
              <a:t>why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recall multiplication and division facts for multiplication tables up to 12 × 12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use place value, known and derived facts to multiply and divide mentally, including: multiplying by 0 and 1; dividing by 1; multiplying together 3 numbers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recognise and use factor pairs and commutativity in mental calculations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multiply two-digit and three-digit numbers by a one-digit number using formal written layout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700" dirty="0"/>
              <a:t>solve problems involving multiplying and adding, including using the distributive law to multiply two-digit numbers by 1 digit, integer scaling problems and harder correspondence problems such as n objects are connected to m objects</a:t>
            </a:r>
            <a:endParaRPr lang="en-GB" sz="700" dirty="0"/>
          </a:p>
        </p:txBody>
      </p:sp>
      <p:sp>
        <p:nvSpPr>
          <p:cNvPr id="12" name="TextBox 11"/>
          <p:cNvSpPr txBox="1"/>
          <p:nvPr/>
        </p:nvSpPr>
        <p:spPr>
          <a:xfrm>
            <a:off x="4628301" y="9504026"/>
            <a:ext cx="2147997" cy="2593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recognise and show, using diagrams, families of common equivalent fractions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count up and down in hundredths; recognise that hundredths arise when dividing an object by 100 and dividing tenths by 10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solve problems involving increasingly harder fractions to calculate quantities, and fractions to divide quantities, including non-unit fractions where the answer is a whole number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add and subtract fractions with the same denominator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recognise and write decimal equivalents of any number of tenths or hundreds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recognise and write decimal equivalents to 1/4 , 1/2 , 3/4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endParaRPr lang="en-GB" sz="650" dirty="0"/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find the effect of dividing a one- or two-digit number by 10 and 100, identifying the value of the digits in the answer as ones, tenths and hundredths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round decimals with 1 decimal place to the nearest whole number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compare numbers with the same number of decimal places up to 2 decimal places</a:t>
            </a:r>
          </a:p>
          <a:p>
            <a:pPr marL="171450" lvl="0" indent="-171450" fontAlgn="auto">
              <a:buFont typeface="Arial" panose="020B0604020202020204" pitchFamily="34" charset="0"/>
              <a:buChar char="•"/>
            </a:pPr>
            <a:r>
              <a:rPr lang="en-GB" sz="650" dirty="0"/>
              <a:t>solve simple measure and money problems involving fractions and decimals to 2 decimal places</a:t>
            </a:r>
            <a:endParaRPr lang="en-GB" sz="650" dirty="0"/>
          </a:p>
        </p:txBody>
      </p:sp>
      <p:cxnSp>
        <p:nvCxnSpPr>
          <p:cNvPr id="14" name="Straight Connector 13"/>
          <p:cNvCxnSpPr>
            <a:stCxn id="344" idx="0"/>
          </p:cNvCxnSpPr>
          <p:nvPr/>
        </p:nvCxnSpPr>
        <p:spPr>
          <a:xfrm flipV="1">
            <a:off x="2271753" y="9220481"/>
            <a:ext cx="103" cy="25772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/>
          <p:cNvCxnSpPr/>
          <p:nvPr/>
        </p:nvCxnSpPr>
        <p:spPr>
          <a:xfrm flipV="1">
            <a:off x="2138590" y="9197924"/>
            <a:ext cx="139239" cy="1500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Straight Connector 224"/>
          <p:cNvCxnSpPr/>
          <p:nvPr/>
        </p:nvCxnSpPr>
        <p:spPr>
          <a:xfrm flipH="1" flipV="1">
            <a:off x="2271856" y="9197924"/>
            <a:ext cx="126856" cy="1500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Straight Connector 231"/>
          <p:cNvCxnSpPr/>
          <p:nvPr/>
        </p:nvCxnSpPr>
        <p:spPr>
          <a:xfrm flipH="1" flipV="1">
            <a:off x="5804185" y="9138430"/>
            <a:ext cx="2437" cy="34690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232"/>
          <p:cNvCxnSpPr/>
          <p:nvPr/>
        </p:nvCxnSpPr>
        <p:spPr>
          <a:xfrm flipV="1">
            <a:off x="5664946" y="9152574"/>
            <a:ext cx="139239" cy="150075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Connector 236"/>
          <p:cNvCxnSpPr/>
          <p:nvPr/>
        </p:nvCxnSpPr>
        <p:spPr>
          <a:xfrm flipH="1" flipV="1">
            <a:off x="5804185" y="9148898"/>
            <a:ext cx="126856" cy="150075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AutoShape 2" descr="Image result for the priory learning tru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the priory learning tru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920" y="236497"/>
            <a:ext cx="845796" cy="845796"/>
          </a:xfrm>
          <a:prstGeom prst="rect">
            <a:avLst/>
          </a:prstGeom>
        </p:spPr>
      </p:pic>
      <p:sp>
        <p:nvSpPr>
          <p:cNvPr id="207" name="TextBox 206"/>
          <p:cNvSpPr txBox="1"/>
          <p:nvPr/>
        </p:nvSpPr>
        <p:spPr>
          <a:xfrm>
            <a:off x="1591934" y="5953619"/>
            <a:ext cx="3125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Fractions 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243" name="Oval 242"/>
          <p:cNvSpPr/>
          <p:nvPr/>
        </p:nvSpPr>
        <p:spPr>
          <a:xfrm>
            <a:off x="1137515" y="3789375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5" name="Oval 244"/>
          <p:cNvSpPr/>
          <p:nvPr/>
        </p:nvSpPr>
        <p:spPr>
          <a:xfrm>
            <a:off x="1379230" y="3264262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6" name="Straight Connector 245"/>
          <p:cNvCxnSpPr/>
          <p:nvPr/>
        </p:nvCxnSpPr>
        <p:spPr>
          <a:xfrm>
            <a:off x="985430" y="3752924"/>
            <a:ext cx="184209" cy="81052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Straight Connector 254"/>
          <p:cNvCxnSpPr/>
          <p:nvPr/>
        </p:nvCxnSpPr>
        <p:spPr>
          <a:xfrm flipH="1" flipV="1">
            <a:off x="1264296" y="3134107"/>
            <a:ext cx="139065" cy="159141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TextBox 264"/>
          <p:cNvSpPr txBox="1"/>
          <p:nvPr/>
        </p:nvSpPr>
        <p:spPr>
          <a:xfrm>
            <a:off x="102170" y="4639916"/>
            <a:ext cx="1198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Draw and measure angles</a:t>
            </a:r>
            <a:endParaRPr lang="en-GB" sz="900" dirty="0"/>
          </a:p>
        </p:txBody>
      </p:sp>
      <p:sp>
        <p:nvSpPr>
          <p:cNvPr id="272" name="Oval 271"/>
          <p:cNvSpPr/>
          <p:nvPr/>
        </p:nvSpPr>
        <p:spPr>
          <a:xfrm>
            <a:off x="1314285" y="4490114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3" name="Straight Connector 272"/>
          <p:cNvCxnSpPr/>
          <p:nvPr/>
        </p:nvCxnSpPr>
        <p:spPr>
          <a:xfrm flipV="1">
            <a:off x="1096656" y="4639916"/>
            <a:ext cx="219011" cy="84962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5" name="Oval 274"/>
          <p:cNvSpPr/>
          <p:nvPr/>
        </p:nvSpPr>
        <p:spPr>
          <a:xfrm>
            <a:off x="1241627" y="4114598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A1E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6" name="Straight Connector 275"/>
          <p:cNvCxnSpPr/>
          <p:nvPr/>
        </p:nvCxnSpPr>
        <p:spPr>
          <a:xfrm>
            <a:off x="1059515" y="4231298"/>
            <a:ext cx="165940" cy="0"/>
          </a:xfrm>
          <a:prstGeom prst="line">
            <a:avLst/>
          </a:prstGeom>
          <a:ln w="28575">
            <a:solidFill>
              <a:srgbClr val="FA1ED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0" name="TextBox 279"/>
          <p:cNvSpPr txBox="1"/>
          <p:nvPr/>
        </p:nvSpPr>
        <p:spPr>
          <a:xfrm>
            <a:off x="43381" y="3383592"/>
            <a:ext cx="1350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Reason about regular and irregular polygons</a:t>
            </a:r>
            <a:endParaRPr lang="en-GB" sz="900" dirty="0"/>
          </a:p>
        </p:txBody>
      </p:sp>
      <p:sp>
        <p:nvSpPr>
          <p:cNvPr id="289" name="TextBox 288"/>
          <p:cNvSpPr txBox="1"/>
          <p:nvPr/>
        </p:nvSpPr>
        <p:spPr>
          <a:xfrm>
            <a:off x="3876054" y="3900057"/>
            <a:ext cx="14378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/>
              <a:t>Recognise the % symbol and understand meaning of percentage</a:t>
            </a:r>
            <a:endParaRPr lang="en-GB" sz="900" dirty="0"/>
          </a:p>
        </p:txBody>
      </p:sp>
      <p:sp>
        <p:nvSpPr>
          <p:cNvPr id="294" name="TextBox 293"/>
          <p:cNvSpPr txBox="1"/>
          <p:nvPr/>
        </p:nvSpPr>
        <p:spPr>
          <a:xfrm>
            <a:off x="2710066" y="5455621"/>
            <a:ext cx="160011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Add and subtract fractions</a:t>
            </a:r>
            <a:endParaRPr lang="en-GB" sz="900" dirty="0"/>
          </a:p>
        </p:txBody>
      </p:sp>
      <p:cxnSp>
        <p:nvCxnSpPr>
          <p:cNvPr id="300" name="Straight Connector 299"/>
          <p:cNvCxnSpPr/>
          <p:nvPr/>
        </p:nvCxnSpPr>
        <p:spPr>
          <a:xfrm>
            <a:off x="978349" y="6631978"/>
            <a:ext cx="217636" cy="79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" name="Oval 173"/>
          <p:cNvSpPr/>
          <p:nvPr/>
        </p:nvSpPr>
        <p:spPr>
          <a:xfrm>
            <a:off x="4377194" y="7337403"/>
            <a:ext cx="178152" cy="1741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cxnSp>
        <p:nvCxnSpPr>
          <p:cNvPr id="175" name="Straight Connector 174"/>
          <p:cNvCxnSpPr/>
          <p:nvPr/>
        </p:nvCxnSpPr>
        <p:spPr>
          <a:xfrm flipH="1">
            <a:off x="4518319" y="7237553"/>
            <a:ext cx="130953" cy="12245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TextBox 175"/>
          <p:cNvSpPr txBox="1"/>
          <p:nvPr/>
        </p:nvSpPr>
        <p:spPr>
          <a:xfrm>
            <a:off x="4365979" y="7024832"/>
            <a:ext cx="14602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 smtClean="0"/>
              <a:t>Solve number problems</a:t>
            </a:r>
            <a:endParaRPr lang="en-GB" sz="900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43"/>
          <a:stretch/>
        </p:blipFill>
        <p:spPr bwMode="auto">
          <a:xfrm>
            <a:off x="1933284" y="8346326"/>
            <a:ext cx="805552" cy="575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Image result for line graphs&quot;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550" y="619126"/>
            <a:ext cx="1045899" cy="69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449" y="3793694"/>
            <a:ext cx="766882" cy="542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893" y="6628699"/>
            <a:ext cx="705906" cy="679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040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761</TotalTime>
  <Words>728</Words>
  <Application>Microsoft Office PowerPoint</Application>
  <PresentationFormat>Custom</PresentationFormat>
  <Paragraphs>82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Fylde Coast Academy Trust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 Gordon</dc:creator>
  <cp:lastModifiedBy>Windows User</cp:lastModifiedBy>
  <cp:revision>59</cp:revision>
  <dcterms:created xsi:type="dcterms:W3CDTF">2019-10-23T15:05:53Z</dcterms:created>
  <dcterms:modified xsi:type="dcterms:W3CDTF">2020-02-05T21:21:11Z</dcterms:modified>
</cp:coreProperties>
</file>