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8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50" d="100"/>
          <a:sy n="50" d="100"/>
        </p:scale>
        <p:origin x="1114" y="5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2">
  <dgm:title val=""/>
  <dgm:desc val=""/>
  <dgm:catLst>
    <dgm:cat type="accent6" pri="11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7E1813-B5CA-436F-8CBA-5369C15B3A63}" type="doc">
      <dgm:prSet loTypeId="urn:microsoft.com/office/officeart/2011/layout/HexagonRadial" loCatId="cycle" qsTypeId="urn:microsoft.com/office/officeart/2005/8/quickstyle/simple1" qsCatId="simple" csTypeId="urn:microsoft.com/office/officeart/2005/8/colors/accent6_2" csCatId="accent6" phldr="1"/>
      <dgm:spPr/>
      <dgm:t>
        <a:bodyPr/>
        <a:lstStyle/>
        <a:p>
          <a:endParaRPr lang="en-GB"/>
        </a:p>
      </dgm:t>
    </dgm:pt>
    <dgm:pt modelId="{DE86A4B3-2BE5-4852-A4C5-366BDF824F88}">
      <dgm:prSet phldrT="[Text]" custT="1"/>
      <dgm:spPr>
        <a:solidFill>
          <a:srgbClr val="C00000"/>
        </a:solidFill>
      </dgm:spPr>
      <dgm:t>
        <a:bodyPr/>
        <a:lstStyle/>
        <a:p>
          <a:r>
            <a:rPr lang="en-GB" sz="800" b="0" dirty="0">
              <a:latin typeface="Arial" panose="020B0604020202020204" pitchFamily="34" charset="0"/>
              <a:cs typeface="Arial" panose="020B0604020202020204" pitchFamily="34" charset="0"/>
            </a:rPr>
            <a:t>How did the Roman invasion change life in Britain?</a:t>
          </a:r>
          <a:endParaRPr lang="en-GB" sz="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F9D71A-466E-48FF-B4F5-BA7F2F6517DB}" type="parTrans" cxnId="{F9FD2EB8-4391-4560-8682-B0DF7FBBDE7F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190EF9-AD9B-47C5-B8F0-49D8E2DD05CD}" type="sibTrans" cxnId="{F9FD2EB8-4391-4560-8682-B0DF7FBBDE7F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C273B4E-8ECF-4CC6-92F3-E91F4547414D}">
      <dgm:prSet phldrT="[Text]" custT="1"/>
      <dgm:spPr>
        <a:solidFill>
          <a:srgbClr val="C00000"/>
        </a:solidFill>
      </dgm:spPr>
      <dgm:t>
        <a:bodyPr/>
        <a:lstStyle/>
        <a:p>
          <a:r>
            <a:rPr lang="en-GB" sz="800" b="0">
              <a:latin typeface="Arial" panose="020B0604020202020204" pitchFamily="34" charset="0"/>
              <a:cs typeface="Arial" panose="020B0604020202020204" pitchFamily="34" charset="0"/>
            </a:rPr>
            <a:t>Who lived in Britain before the Romans?</a:t>
          </a:r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2B62BA8-EF19-4C7A-815E-7F7F6E78B04E}" type="parTrans" cxnId="{03882E93-E3A5-4DB4-ADA6-66C489295EC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FB830B5-E1A4-4CAA-BC06-E93865277B92}" type="sibTrans" cxnId="{03882E93-E3A5-4DB4-ADA6-66C489295EC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F94F5D-D9C3-4848-B695-2A1A12A50567}">
      <dgm:prSet custT="1"/>
      <dgm:spPr>
        <a:solidFill>
          <a:srgbClr val="C00000"/>
        </a:solidFill>
      </dgm:spPr>
      <dgm:t>
        <a:bodyPr/>
        <a:lstStyle/>
        <a:p>
          <a:r>
            <a:rPr lang="en-GB" sz="800" b="0" dirty="0">
              <a:latin typeface="Arial" panose="020B0604020202020204" pitchFamily="34" charset="0"/>
              <a:cs typeface="Arial" panose="020B0604020202020204" pitchFamily="34" charset="0"/>
            </a:rPr>
            <a:t>What was life like in Roman Britain?</a:t>
          </a:r>
          <a:endParaRPr lang="en-GB" sz="8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0604CD7-AE92-4E9D-B2FB-B8F7F3484922}" type="parTrans" cxnId="{1F82E0C0-0F06-4836-AB15-D2C1F26ED938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5E037D-A886-4CCD-A860-3E190BD7AB75}" type="sibTrans" cxnId="{1F82E0C0-0F06-4836-AB15-D2C1F26ED938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DB80A4-872B-43B9-91BC-93B13055A5C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4934A6-0C96-4678-BEE4-C301E21E035A}" type="sibTrans" cxnId="{06EC63CF-3B11-4AC0-BE8F-7DA2B6CD6A30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6D66E8-F1A1-4F52-963C-CD0A8D3C0F7F}" type="parTrans" cxnId="{06EC63CF-3B11-4AC0-BE8F-7DA2B6CD6A30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F0DB78-92C6-4337-BA3F-492AD69F4806}">
      <dgm:prSet custT="1"/>
      <dgm:spPr>
        <a:solidFill>
          <a:srgbClr val="C00000"/>
        </a:solidFill>
      </dgm:spPr>
      <dgm:t>
        <a:bodyPr/>
        <a:lstStyle/>
        <a:p>
          <a:r>
            <a:rPr lang="en-GB" sz="800" b="0" dirty="0">
              <a:latin typeface="Arial" panose="020B0604020202020204" pitchFamily="34" charset="0"/>
              <a:cs typeface="Arial" panose="020B0604020202020204" pitchFamily="34" charset="0"/>
            </a:rPr>
            <a:t>What was life like in the Roman Army?</a:t>
          </a:r>
          <a:endParaRPr lang="en-GB" dirty="0"/>
        </a:p>
      </dgm:t>
    </dgm:pt>
    <dgm:pt modelId="{870BB1F7-6412-426C-BB0F-F544129D7B39}" type="sibTrans" cxnId="{A50AE757-31A1-43FD-A9E0-89CB494CB04D}">
      <dgm:prSet/>
      <dgm:spPr/>
      <dgm:t>
        <a:bodyPr/>
        <a:lstStyle/>
        <a:p>
          <a:endParaRPr lang="en-GB"/>
        </a:p>
      </dgm:t>
    </dgm:pt>
    <dgm:pt modelId="{85FC4AD9-65B0-47BB-8CFF-5C6CA0DA2388}" type="parTrans" cxnId="{A50AE757-31A1-43FD-A9E0-89CB494CB04D}">
      <dgm:prSet/>
      <dgm:spPr/>
      <dgm:t>
        <a:bodyPr/>
        <a:lstStyle/>
        <a:p>
          <a:endParaRPr lang="en-GB"/>
        </a:p>
      </dgm:t>
    </dgm:pt>
    <dgm:pt modelId="{546F2430-BF26-4F37-B788-6E01E04BEBAB}">
      <dgm:prSet custT="1"/>
      <dgm:spPr>
        <a:solidFill>
          <a:srgbClr val="C00000"/>
        </a:solidFill>
      </dgm:spPr>
      <dgm:t>
        <a:bodyPr/>
        <a:lstStyle/>
        <a:p>
          <a:pPr>
            <a:buClrTx/>
            <a:buSzPts val="1000"/>
            <a:buFont typeface="Arial" panose="020B0604020202020204" pitchFamily="34" charset="0"/>
            <a:buChar char="•"/>
          </a:pPr>
          <a:r>
            <a:rPr lang="en-GB" sz="800" b="0">
              <a:latin typeface="Arial" panose="020B0604020202020204" pitchFamily="34" charset="0"/>
              <a:cs typeface="Arial" panose="020B0604020202020204" pitchFamily="34" charset="0"/>
            </a:rPr>
            <a:t>Should the Romans have invaded?</a:t>
          </a:r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73232A-755C-4510-8C44-B6446F650CEA}" type="sibTrans" cxnId="{F2AE95EE-6F4E-475E-A40B-FA594FF9E4D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3AA1E0-84B5-4131-BE21-2CB8730CD2F7}" type="parTrans" cxnId="{F2AE95EE-6F4E-475E-A40B-FA594FF9E4DE}">
      <dgm:prSet/>
      <dgm:spPr/>
      <dgm:t>
        <a:bodyPr/>
        <a:lstStyle/>
        <a:p>
          <a:endParaRPr lang="en-GB" sz="8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F7B8A88-7B6A-4328-94A6-096B1BA6B913}">
      <dgm:prSet custT="1"/>
      <dgm:spPr>
        <a:solidFill>
          <a:srgbClr val="C00000"/>
        </a:solidFill>
      </dgm:spPr>
      <dgm:t>
        <a:bodyPr/>
        <a:lstStyle/>
        <a:p>
          <a:r>
            <a:rPr lang="en-GB" sz="800">
              <a:latin typeface="Arial" panose="020B0604020202020204" pitchFamily="34" charset="0"/>
              <a:cs typeface="Arial" panose="020B0604020202020204" pitchFamily="34" charset="0"/>
            </a:rPr>
            <a:t>How did the landscape influence the invasion?</a:t>
          </a:r>
        </a:p>
      </dgm:t>
    </dgm:pt>
    <dgm:pt modelId="{567313EC-EDE4-42EB-B4F4-9ECA49A9C4B5}" type="sibTrans" cxnId="{D06C644C-2117-4F72-B651-D40ADECEF850}">
      <dgm:prSet/>
      <dgm:spPr/>
      <dgm:t>
        <a:bodyPr/>
        <a:lstStyle/>
        <a:p>
          <a:endParaRPr lang="en-GB"/>
        </a:p>
      </dgm:t>
    </dgm:pt>
    <dgm:pt modelId="{F9375BC3-54E3-496D-AD4F-D60465757945}" type="parTrans" cxnId="{D06C644C-2117-4F72-B651-D40ADECEF850}">
      <dgm:prSet/>
      <dgm:spPr/>
      <dgm:t>
        <a:bodyPr/>
        <a:lstStyle/>
        <a:p>
          <a:endParaRPr lang="en-GB"/>
        </a:p>
      </dgm:t>
    </dgm:pt>
    <dgm:pt modelId="{36A7DE1E-F8F1-46C8-9731-CC2D8D57589D}" type="pres">
      <dgm:prSet presAssocID="{E87E1813-B5CA-436F-8CBA-5369C15B3A63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EB52A5C4-1F79-4123-8E47-CF65FACBB1F2}" type="pres">
      <dgm:prSet presAssocID="{DE86A4B3-2BE5-4852-A4C5-366BDF824F88}" presName="Parent" presStyleLbl="node0" presStyleIdx="0" presStyleCnt="1" custLinFactNeighborX="12" custLinFactNeighborY="14">
        <dgm:presLayoutVars>
          <dgm:chMax val="6"/>
          <dgm:chPref val="6"/>
        </dgm:presLayoutVars>
      </dgm:prSet>
      <dgm:spPr/>
    </dgm:pt>
    <dgm:pt modelId="{743E7DA0-9CEB-4477-BD6A-4F82B3E68E35}" type="pres">
      <dgm:prSet presAssocID="{2C273B4E-8ECF-4CC6-92F3-E91F4547414D}" presName="Accent1" presStyleCnt="0"/>
      <dgm:spPr/>
    </dgm:pt>
    <dgm:pt modelId="{D7A3FBB8-327C-44B8-A42E-4944737153B3}" type="pres">
      <dgm:prSet presAssocID="{2C273B4E-8ECF-4CC6-92F3-E91F4547414D}" presName="Accent" presStyleLbl="bgShp" presStyleIdx="0" presStyleCnt="5"/>
      <dgm:spPr/>
    </dgm:pt>
    <dgm:pt modelId="{EBAA10AD-1E60-41BC-AC33-A3A62DB64E03}" type="pres">
      <dgm:prSet presAssocID="{2C273B4E-8ECF-4CC6-92F3-E91F4547414D}" presName="Child1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A825B828-26DF-4233-9853-F6567EE423F3}" type="pres">
      <dgm:prSet presAssocID="{99F94F5D-D9C3-4848-B695-2A1A12A50567}" presName="Accent2" presStyleCnt="0"/>
      <dgm:spPr/>
    </dgm:pt>
    <dgm:pt modelId="{6F3B63C4-DD2C-4829-A088-2948AE0B2F58}" type="pres">
      <dgm:prSet presAssocID="{99F94F5D-D9C3-4848-B695-2A1A12A50567}" presName="Accent" presStyleLbl="bgShp" presStyleIdx="1" presStyleCnt="5"/>
      <dgm:spPr/>
    </dgm:pt>
    <dgm:pt modelId="{B2731A16-2F95-4777-AA94-6696FBF3CD49}" type="pres">
      <dgm:prSet presAssocID="{99F94F5D-D9C3-4848-B695-2A1A12A50567}" presName="Child2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DD8E0987-B117-44B4-8A80-0726131BED76}" type="pres">
      <dgm:prSet presAssocID="{8F7B8A88-7B6A-4328-94A6-096B1BA6B913}" presName="Accent3" presStyleCnt="0"/>
      <dgm:spPr/>
    </dgm:pt>
    <dgm:pt modelId="{7A0019A1-F690-4D8B-AC9A-E6CC12D7FEDF}" type="pres">
      <dgm:prSet presAssocID="{8F7B8A88-7B6A-4328-94A6-096B1BA6B913}" presName="Accent" presStyleLbl="bgShp" presStyleIdx="2" presStyleCnt="5"/>
      <dgm:spPr/>
    </dgm:pt>
    <dgm:pt modelId="{AEAC310A-CA75-4CAB-8BA8-358B036F14C9}" type="pres">
      <dgm:prSet presAssocID="{8F7B8A88-7B6A-4328-94A6-096B1BA6B913}" presName="Child3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71865286-5388-4206-B214-327776A80378}" type="pres">
      <dgm:prSet presAssocID="{FAF0DB78-92C6-4337-BA3F-492AD69F4806}" presName="Accent4" presStyleCnt="0"/>
      <dgm:spPr/>
    </dgm:pt>
    <dgm:pt modelId="{83A0F54D-7DB6-4812-9582-9E0737C058A0}" type="pres">
      <dgm:prSet presAssocID="{FAF0DB78-92C6-4337-BA3F-492AD69F4806}" presName="Accent" presStyleLbl="bgShp" presStyleIdx="3" presStyleCnt="5"/>
      <dgm:spPr/>
    </dgm:pt>
    <dgm:pt modelId="{57AE8763-F310-4AA5-ABAB-D98E4F93AA9A}" type="pres">
      <dgm:prSet presAssocID="{FAF0DB78-92C6-4337-BA3F-492AD69F4806}" presName="Child4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CBB67E97-AA40-4DAE-AB77-377CBC3F647F}" type="pres">
      <dgm:prSet presAssocID="{546F2430-BF26-4F37-B788-6E01E04BEBAB}" presName="Accent5" presStyleCnt="0"/>
      <dgm:spPr/>
    </dgm:pt>
    <dgm:pt modelId="{73CA3683-9678-429F-845B-C6AFFB0A1611}" type="pres">
      <dgm:prSet presAssocID="{546F2430-BF26-4F37-B788-6E01E04BEBAB}" presName="Accent" presStyleLbl="bgShp" presStyleIdx="4" presStyleCnt="5"/>
      <dgm:spPr/>
    </dgm:pt>
    <dgm:pt modelId="{C5808B47-B031-49AF-9C3B-7D501B5C84FF}" type="pres">
      <dgm:prSet presAssocID="{546F2430-BF26-4F37-B788-6E01E04BEBAB}" presName="Child5" presStyleLbl="node1" presStyleIdx="4" presStyleCnt="5">
        <dgm:presLayoutVars>
          <dgm:chMax val="0"/>
          <dgm:chPref val="0"/>
          <dgm:bulletEnabled val="1"/>
        </dgm:presLayoutVars>
      </dgm:prSet>
      <dgm:spPr/>
    </dgm:pt>
  </dgm:ptLst>
  <dgm:cxnLst>
    <dgm:cxn modelId="{72015811-3DEE-4636-A270-294C0E443868}" type="presOf" srcId="{2C273B4E-8ECF-4CC6-92F3-E91F4547414D}" destId="{EBAA10AD-1E60-41BC-AC33-A3A62DB64E03}" srcOrd="0" destOrd="0" presId="urn:microsoft.com/office/officeart/2011/layout/HexagonRadial"/>
    <dgm:cxn modelId="{D06C644C-2117-4F72-B651-D40ADECEF850}" srcId="{DE86A4B3-2BE5-4852-A4C5-366BDF824F88}" destId="{8F7B8A88-7B6A-4328-94A6-096B1BA6B913}" srcOrd="2" destOrd="0" parTransId="{F9375BC3-54E3-496D-AD4F-D60465757945}" sibTransId="{567313EC-EDE4-42EB-B4F4-9ECA49A9C4B5}"/>
    <dgm:cxn modelId="{A50AE757-31A1-43FD-A9E0-89CB494CB04D}" srcId="{DE86A4B3-2BE5-4852-A4C5-366BDF824F88}" destId="{FAF0DB78-92C6-4337-BA3F-492AD69F4806}" srcOrd="3" destOrd="0" parTransId="{85FC4AD9-65B0-47BB-8CFF-5C6CA0DA2388}" sibTransId="{870BB1F7-6412-426C-BB0F-F544129D7B39}"/>
    <dgm:cxn modelId="{83E91C81-32FB-411A-B079-36743E482AFC}" type="presOf" srcId="{DE86A4B3-2BE5-4852-A4C5-366BDF824F88}" destId="{EB52A5C4-1F79-4123-8E47-CF65FACBB1F2}" srcOrd="0" destOrd="0" presId="urn:microsoft.com/office/officeart/2011/layout/HexagonRadial"/>
    <dgm:cxn modelId="{6681D383-7F78-4195-8B4B-04053B765E3D}" type="presOf" srcId="{FAF0DB78-92C6-4337-BA3F-492AD69F4806}" destId="{57AE8763-F310-4AA5-ABAB-D98E4F93AA9A}" srcOrd="0" destOrd="0" presId="urn:microsoft.com/office/officeart/2011/layout/HexagonRadial"/>
    <dgm:cxn modelId="{03882E93-E3A5-4DB4-ADA6-66C489295ECE}" srcId="{DE86A4B3-2BE5-4852-A4C5-366BDF824F88}" destId="{2C273B4E-8ECF-4CC6-92F3-E91F4547414D}" srcOrd="0" destOrd="0" parTransId="{52B62BA8-EF19-4C7A-815E-7F7F6E78B04E}" sibTransId="{1FB830B5-E1A4-4CAA-BC06-E93865277B92}"/>
    <dgm:cxn modelId="{9CC34893-DBB3-403F-AFDF-3F5843622E74}" type="presOf" srcId="{99F94F5D-D9C3-4848-B695-2A1A12A50567}" destId="{B2731A16-2F95-4777-AA94-6696FBF3CD49}" srcOrd="0" destOrd="0" presId="urn:microsoft.com/office/officeart/2011/layout/HexagonRadial"/>
    <dgm:cxn modelId="{F9FD2EB8-4391-4560-8682-B0DF7FBBDE7F}" srcId="{E87E1813-B5CA-436F-8CBA-5369C15B3A63}" destId="{DE86A4B3-2BE5-4852-A4C5-366BDF824F88}" srcOrd="0" destOrd="0" parTransId="{AFF9D71A-466E-48FF-B4F5-BA7F2F6517DB}" sibTransId="{FA190EF9-AD9B-47C5-B8F0-49D8E2DD05CD}"/>
    <dgm:cxn modelId="{1F82E0C0-0F06-4836-AB15-D2C1F26ED938}" srcId="{DE86A4B3-2BE5-4852-A4C5-366BDF824F88}" destId="{99F94F5D-D9C3-4848-B695-2A1A12A50567}" srcOrd="1" destOrd="0" parTransId="{60604CD7-AE92-4E9D-B2FB-B8F7F3484922}" sibTransId="{BB5E037D-A886-4CCD-A860-3E190BD7AB75}"/>
    <dgm:cxn modelId="{06EC63CF-3B11-4AC0-BE8F-7DA2B6CD6A30}" srcId="{E87E1813-B5CA-436F-8CBA-5369C15B3A63}" destId="{76DB80A4-872B-43B9-91BC-93B13055A5CE}" srcOrd="1" destOrd="0" parTransId="{496D66E8-F1A1-4F52-963C-CD0A8D3C0F7F}" sibTransId="{7E4934A6-0C96-4678-BEE4-C301E21E035A}"/>
    <dgm:cxn modelId="{10C4B9CF-D8CF-45E7-945B-459F824E39AB}" type="presOf" srcId="{E87E1813-B5CA-436F-8CBA-5369C15B3A63}" destId="{36A7DE1E-F8F1-46C8-9731-CC2D8D57589D}" srcOrd="0" destOrd="0" presId="urn:microsoft.com/office/officeart/2011/layout/HexagonRadial"/>
    <dgm:cxn modelId="{275A31DA-8C19-40E5-9F04-5BE6261C05D5}" type="presOf" srcId="{8F7B8A88-7B6A-4328-94A6-096B1BA6B913}" destId="{AEAC310A-CA75-4CAB-8BA8-358B036F14C9}" srcOrd="0" destOrd="0" presId="urn:microsoft.com/office/officeart/2011/layout/HexagonRadial"/>
    <dgm:cxn modelId="{90D565DE-293E-45B2-8FAB-EDE57A5ABCD7}" type="presOf" srcId="{546F2430-BF26-4F37-B788-6E01E04BEBAB}" destId="{C5808B47-B031-49AF-9C3B-7D501B5C84FF}" srcOrd="0" destOrd="0" presId="urn:microsoft.com/office/officeart/2011/layout/HexagonRadial"/>
    <dgm:cxn modelId="{F2AE95EE-6F4E-475E-A40B-FA594FF9E4DE}" srcId="{DE86A4B3-2BE5-4852-A4C5-366BDF824F88}" destId="{546F2430-BF26-4F37-B788-6E01E04BEBAB}" srcOrd="4" destOrd="0" parTransId="{4B3AA1E0-84B5-4131-BE21-2CB8730CD2F7}" sibTransId="{6873232A-755C-4510-8C44-B6446F650CEA}"/>
    <dgm:cxn modelId="{049EBFC2-3863-468C-BC82-EF3582C97F1A}" type="presParOf" srcId="{36A7DE1E-F8F1-46C8-9731-CC2D8D57589D}" destId="{EB52A5C4-1F79-4123-8E47-CF65FACBB1F2}" srcOrd="0" destOrd="0" presId="urn:microsoft.com/office/officeart/2011/layout/HexagonRadial"/>
    <dgm:cxn modelId="{7C49068D-E1E4-49B8-B56E-3E67AD74D30D}" type="presParOf" srcId="{36A7DE1E-F8F1-46C8-9731-CC2D8D57589D}" destId="{743E7DA0-9CEB-4477-BD6A-4F82B3E68E35}" srcOrd="1" destOrd="0" presId="urn:microsoft.com/office/officeart/2011/layout/HexagonRadial"/>
    <dgm:cxn modelId="{04BB1727-FB6E-4304-9EF8-94E2E2495D27}" type="presParOf" srcId="{743E7DA0-9CEB-4477-BD6A-4F82B3E68E35}" destId="{D7A3FBB8-327C-44B8-A42E-4944737153B3}" srcOrd="0" destOrd="0" presId="urn:microsoft.com/office/officeart/2011/layout/HexagonRadial"/>
    <dgm:cxn modelId="{33BF662D-37F6-43D5-B552-D7EA39F805FD}" type="presParOf" srcId="{36A7DE1E-F8F1-46C8-9731-CC2D8D57589D}" destId="{EBAA10AD-1E60-41BC-AC33-A3A62DB64E03}" srcOrd="2" destOrd="0" presId="urn:microsoft.com/office/officeart/2011/layout/HexagonRadial"/>
    <dgm:cxn modelId="{A2C064B8-637F-4E4B-A2C7-E6F04607026A}" type="presParOf" srcId="{36A7DE1E-F8F1-46C8-9731-CC2D8D57589D}" destId="{A825B828-26DF-4233-9853-F6567EE423F3}" srcOrd="3" destOrd="0" presId="urn:microsoft.com/office/officeart/2011/layout/HexagonRadial"/>
    <dgm:cxn modelId="{8BC26A35-9683-45C9-9720-B6351AB3F772}" type="presParOf" srcId="{A825B828-26DF-4233-9853-F6567EE423F3}" destId="{6F3B63C4-DD2C-4829-A088-2948AE0B2F58}" srcOrd="0" destOrd="0" presId="urn:microsoft.com/office/officeart/2011/layout/HexagonRadial"/>
    <dgm:cxn modelId="{386E9173-248F-46B9-8385-E96F39E31605}" type="presParOf" srcId="{36A7DE1E-F8F1-46C8-9731-CC2D8D57589D}" destId="{B2731A16-2F95-4777-AA94-6696FBF3CD49}" srcOrd="4" destOrd="0" presId="urn:microsoft.com/office/officeart/2011/layout/HexagonRadial"/>
    <dgm:cxn modelId="{8DCDC112-406E-43D0-B454-D8FB8D8D74A6}" type="presParOf" srcId="{36A7DE1E-F8F1-46C8-9731-CC2D8D57589D}" destId="{DD8E0987-B117-44B4-8A80-0726131BED76}" srcOrd="5" destOrd="0" presId="urn:microsoft.com/office/officeart/2011/layout/HexagonRadial"/>
    <dgm:cxn modelId="{8B97B93C-3DB5-44A8-AAC2-86A91A7AAB6C}" type="presParOf" srcId="{DD8E0987-B117-44B4-8A80-0726131BED76}" destId="{7A0019A1-F690-4D8B-AC9A-E6CC12D7FEDF}" srcOrd="0" destOrd="0" presId="urn:microsoft.com/office/officeart/2011/layout/HexagonRadial"/>
    <dgm:cxn modelId="{4BA55EE9-2866-480C-A9AE-D02952CD0034}" type="presParOf" srcId="{36A7DE1E-F8F1-46C8-9731-CC2D8D57589D}" destId="{AEAC310A-CA75-4CAB-8BA8-358B036F14C9}" srcOrd="6" destOrd="0" presId="urn:microsoft.com/office/officeart/2011/layout/HexagonRadial"/>
    <dgm:cxn modelId="{D51699AF-3A07-498A-9C33-33F7B0996867}" type="presParOf" srcId="{36A7DE1E-F8F1-46C8-9731-CC2D8D57589D}" destId="{71865286-5388-4206-B214-327776A80378}" srcOrd="7" destOrd="0" presId="urn:microsoft.com/office/officeart/2011/layout/HexagonRadial"/>
    <dgm:cxn modelId="{2972F98C-6D0E-4B34-9DC4-D1387DDBBCE0}" type="presParOf" srcId="{71865286-5388-4206-B214-327776A80378}" destId="{83A0F54D-7DB6-4812-9582-9E0737C058A0}" srcOrd="0" destOrd="0" presId="urn:microsoft.com/office/officeart/2011/layout/HexagonRadial"/>
    <dgm:cxn modelId="{19FB20D1-2676-43EB-8002-79EC243C4C93}" type="presParOf" srcId="{36A7DE1E-F8F1-46C8-9731-CC2D8D57589D}" destId="{57AE8763-F310-4AA5-ABAB-D98E4F93AA9A}" srcOrd="8" destOrd="0" presId="urn:microsoft.com/office/officeart/2011/layout/HexagonRadial"/>
    <dgm:cxn modelId="{6795EC68-5B2A-427D-B666-5CA07E637C08}" type="presParOf" srcId="{36A7DE1E-F8F1-46C8-9731-CC2D8D57589D}" destId="{CBB67E97-AA40-4DAE-AB77-377CBC3F647F}" srcOrd="9" destOrd="0" presId="urn:microsoft.com/office/officeart/2011/layout/HexagonRadial"/>
    <dgm:cxn modelId="{D8283242-5BB6-4CC5-9384-5577983774D6}" type="presParOf" srcId="{CBB67E97-AA40-4DAE-AB77-377CBC3F647F}" destId="{73CA3683-9678-429F-845B-C6AFFB0A1611}" srcOrd="0" destOrd="0" presId="urn:microsoft.com/office/officeart/2011/layout/HexagonRadial"/>
    <dgm:cxn modelId="{2E6741E0-9AAD-4A61-9D7F-2B4246B361F3}" type="presParOf" srcId="{36A7DE1E-F8F1-46C8-9731-CC2D8D57589D}" destId="{C5808B47-B031-49AF-9C3B-7D501B5C84FF}" srcOrd="10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52A5C4-1F79-4123-8E47-CF65FACBB1F2}">
      <dsp:nvSpPr>
        <dsp:cNvPr id="0" name=""/>
        <dsp:cNvSpPr/>
      </dsp:nvSpPr>
      <dsp:spPr>
        <a:xfrm>
          <a:off x="1369413" y="842886"/>
          <a:ext cx="1071180" cy="926614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b="0" kern="1200" dirty="0">
              <a:latin typeface="Arial" panose="020B0604020202020204" pitchFamily="34" charset="0"/>
              <a:cs typeface="Arial" panose="020B0604020202020204" pitchFamily="34" charset="0"/>
            </a:rPr>
            <a:t>How did the Roman invasion change life in Britain?</a:t>
          </a:r>
          <a:endParaRPr lang="en-GB" sz="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46923" y="996439"/>
        <a:ext cx="716160" cy="619508"/>
      </dsp:txXfrm>
    </dsp:sp>
    <dsp:sp modelId="{6F3B63C4-DD2C-4829-A088-2948AE0B2F58}">
      <dsp:nvSpPr>
        <dsp:cNvPr id="0" name=""/>
        <dsp:cNvSpPr/>
      </dsp:nvSpPr>
      <dsp:spPr>
        <a:xfrm>
          <a:off x="2040050" y="399434"/>
          <a:ext cx="404153" cy="348231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AA10AD-1E60-41BC-AC33-A3A62DB64E03}">
      <dsp:nvSpPr>
        <dsp:cNvPr id="0" name=""/>
        <dsp:cNvSpPr/>
      </dsp:nvSpPr>
      <dsp:spPr>
        <a:xfrm>
          <a:off x="1467956" y="0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b="0" kern="1200">
              <a:latin typeface="Arial" panose="020B0604020202020204" pitchFamily="34" charset="0"/>
              <a:cs typeface="Arial" panose="020B0604020202020204" pitchFamily="34" charset="0"/>
            </a:rPr>
            <a:t>Who lived in Britain before the Romans?</a:t>
          </a:r>
          <a:endParaRPr lang="en-GB" sz="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613430" y="125852"/>
        <a:ext cx="586877" cy="507717"/>
      </dsp:txXfrm>
    </dsp:sp>
    <dsp:sp modelId="{7A0019A1-F690-4D8B-AC9A-E6CC12D7FEDF}">
      <dsp:nvSpPr>
        <dsp:cNvPr id="0" name=""/>
        <dsp:cNvSpPr/>
      </dsp:nvSpPr>
      <dsp:spPr>
        <a:xfrm>
          <a:off x="2511728" y="1050442"/>
          <a:ext cx="404153" cy="348231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731A16-2F95-4777-AA94-6696FBF3CD49}">
      <dsp:nvSpPr>
        <dsp:cNvPr id="0" name=""/>
        <dsp:cNvSpPr/>
      </dsp:nvSpPr>
      <dsp:spPr>
        <a:xfrm>
          <a:off x="2273023" y="467095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b="0" kern="1200" dirty="0">
              <a:latin typeface="Arial" panose="020B0604020202020204" pitchFamily="34" charset="0"/>
              <a:cs typeface="Arial" panose="020B0604020202020204" pitchFamily="34" charset="0"/>
            </a:rPr>
            <a:t>What was life like in Roman Britain?</a:t>
          </a:r>
          <a:endParaRPr lang="en-GB" sz="8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18497" y="592947"/>
        <a:ext cx="586877" cy="507717"/>
      </dsp:txXfrm>
    </dsp:sp>
    <dsp:sp modelId="{83A0F54D-7DB6-4812-9582-9E0737C058A0}">
      <dsp:nvSpPr>
        <dsp:cNvPr id="0" name=""/>
        <dsp:cNvSpPr/>
      </dsp:nvSpPr>
      <dsp:spPr>
        <a:xfrm>
          <a:off x="2184070" y="1785307"/>
          <a:ext cx="404153" cy="348231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AC310A-CA75-4CAB-8BA8-358B036F14C9}">
      <dsp:nvSpPr>
        <dsp:cNvPr id="0" name=""/>
        <dsp:cNvSpPr/>
      </dsp:nvSpPr>
      <dsp:spPr>
        <a:xfrm>
          <a:off x="2273023" y="1385350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kern="1200">
              <a:latin typeface="Arial" panose="020B0604020202020204" pitchFamily="34" charset="0"/>
              <a:cs typeface="Arial" panose="020B0604020202020204" pitchFamily="34" charset="0"/>
            </a:rPr>
            <a:t>How did the landscape influence the invasion?</a:t>
          </a:r>
        </a:p>
      </dsp:txBody>
      <dsp:txXfrm>
        <a:off x="2418497" y="1511202"/>
        <a:ext cx="586877" cy="507717"/>
      </dsp:txXfrm>
    </dsp:sp>
    <dsp:sp modelId="{73CA3683-9678-429F-845B-C6AFFB0A1611}">
      <dsp:nvSpPr>
        <dsp:cNvPr id="0" name=""/>
        <dsp:cNvSpPr/>
      </dsp:nvSpPr>
      <dsp:spPr>
        <a:xfrm>
          <a:off x="1371278" y="1861589"/>
          <a:ext cx="404153" cy="348231"/>
        </a:xfrm>
        <a:prstGeom prst="hexagon">
          <a:avLst>
            <a:gd name="adj" fmla="val 28900"/>
            <a:gd name="vf" fmla="val 115470"/>
          </a:avLst>
        </a:prstGeom>
        <a:solidFill>
          <a:schemeClr val="accent6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AE8763-F310-4AA5-ABAB-D98E4F93AA9A}">
      <dsp:nvSpPr>
        <dsp:cNvPr id="0" name=""/>
        <dsp:cNvSpPr/>
      </dsp:nvSpPr>
      <dsp:spPr>
        <a:xfrm>
          <a:off x="1467956" y="1852968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800" b="0" kern="1200" dirty="0">
              <a:latin typeface="Arial" panose="020B0604020202020204" pitchFamily="34" charset="0"/>
              <a:cs typeface="Arial" panose="020B0604020202020204" pitchFamily="34" charset="0"/>
            </a:rPr>
            <a:t>What was life like in the Roman Army?</a:t>
          </a:r>
          <a:endParaRPr lang="en-GB" kern="1200" dirty="0"/>
        </a:p>
      </dsp:txBody>
      <dsp:txXfrm>
        <a:off x="1613430" y="1978820"/>
        <a:ext cx="586877" cy="507717"/>
      </dsp:txXfrm>
    </dsp:sp>
    <dsp:sp modelId="{C5808B47-B031-49AF-9C3B-7D501B5C84FF}">
      <dsp:nvSpPr>
        <dsp:cNvPr id="0" name=""/>
        <dsp:cNvSpPr/>
      </dsp:nvSpPr>
      <dsp:spPr>
        <a:xfrm>
          <a:off x="659151" y="1385872"/>
          <a:ext cx="877825" cy="759421"/>
        </a:xfrm>
        <a:prstGeom prst="hexagon">
          <a:avLst>
            <a:gd name="adj" fmla="val 28570"/>
            <a:gd name="vf" fmla="val 115470"/>
          </a:avLst>
        </a:prstGeom>
        <a:solidFill>
          <a:srgbClr val="C0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Pts val="1000"/>
            <a:buFont typeface="Arial" panose="020B0604020202020204" pitchFamily="34" charset="0"/>
            <a:buNone/>
          </a:pPr>
          <a:r>
            <a:rPr lang="en-GB" sz="800" b="0" kern="1200">
              <a:latin typeface="Arial" panose="020B0604020202020204" pitchFamily="34" charset="0"/>
              <a:cs typeface="Arial" panose="020B0604020202020204" pitchFamily="34" charset="0"/>
            </a:rPr>
            <a:t>Should the Romans have invaded?</a:t>
          </a:r>
          <a:endParaRPr lang="en-GB" sz="8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04625" y="1511724"/>
        <a:ext cx="586877" cy="5077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86EACC-7FEF-41F5-9E13-39D28B441CA5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1E3617-D466-4A53-84A7-35058DB3AF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88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1BE70-EBFA-461C-9080-F13D66FE96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0B9C23-40BA-9295-93BB-F200984F45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B13CC8-0495-43E1-2A04-5B919A455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E16C30-2B1B-1CBC-6D1D-30A1BBFAB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33773B-3D28-DDF0-748A-D8FD163901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93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37CB1-C7FC-A570-3D5B-09CF2D72D8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8D99AB-8497-20FB-1A82-1B1A29A8CA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90ECCE-9E4A-75A1-2664-292981661A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120D51-2846-E0F0-9615-B0C33DB8A7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6C09F0-D5F7-779D-55D1-6E8EC5D14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615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1D220E-6185-0316-35AF-70991E8AE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27F2CA-9F14-98EA-6EC0-79657B1871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D2C0D-9F11-81CA-A69E-713CF19C9D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53C550-9E32-2EF2-2A0F-9CBB9E82C0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C47A80-C4CD-DD21-CDDD-82B73AC03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883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CD9668-807F-5BD7-9F84-FBE54AC30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37154E-584E-F717-A108-65F7699282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A61446-31C9-3A2C-A21B-EF428486AC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75723A0-5E0D-4881-1BDD-2DE82302CA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403EC1-5559-320B-5BB2-0477773FD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544525-1B19-1896-6686-769ECF3C4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0424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E8C8E-1AFE-CE63-FC3B-9E1E9E8B6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9A41525-35EB-763C-EE17-271968526E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E65D2C-E2F6-0072-8A85-68F7517287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A526F9-75D5-BF34-70BB-0EDD48D065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70F315-33CD-07C3-A318-FF2AAE1734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42EA7D-224E-8159-1854-5C137F83EC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F213632-879F-A35E-E35C-0AC3A9336C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02FC714-FFC4-5C40-2294-960F20FAA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24496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C7FB38-1435-A84C-EE7B-7165141DD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2FE148F-AB19-DF8C-BBD5-024BB042D7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87B8EC-A275-132E-A8AC-5CFDA1F3AB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160BDF-F709-6237-C75B-7377F0279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69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0F6C423-2B66-22CE-31FD-718484EE52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1F0E2EF-EA86-F591-B824-E38D35DF9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5DFD0F-9B15-F0CB-3532-CBA1CAC99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9092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8A4E5-F230-0EA7-CC8B-7C7BD902B5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55859-A1CE-22B7-4548-BCC25ED1F2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2697FF-30BA-E40D-E377-79EDE7B380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382DBE-2F5A-F5DA-05EA-EA294D5CF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4417D9-6295-51EB-4E13-57041C077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AE8FC2-7507-B845-079C-EEF11F025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3150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9EF106-92ED-0AB0-ABB6-CBA486162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C131B4-55AD-6F5F-FBF4-1D516588A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3F2A9F4-6D82-ADE1-EFCA-1958088A618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2B5949-AE57-773D-E05C-5654B9A0F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0B823E-07F9-9C2E-A049-BFF92F2E9F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0F0E8E-8260-C3B9-BB54-95CF6B209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8681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789B9-A52F-6302-184D-6CC06CF82E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8531E5-CBA7-DB18-F285-7457BE7CB7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3A7691-40AD-AEA6-98FB-5EB61ECA6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864927-BEFD-1BCF-F7C7-D392F031D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EA150F-5D59-543D-F560-D449512EB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775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B26C952-8572-2010-6AE9-3A2D619999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540186-4688-35A6-C9EF-3B545F32DB0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7945B-7BC0-218D-62C3-16E0AB6F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F0BDD0-EE66-802E-77B1-D850C5BAC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DEDF23-5FD1-D6A2-985D-F9998B310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73999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938B79-5B7C-C979-5E84-AAC74F3566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551E71-AC15-9DDF-4F3B-4DEC48AA96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223D-38AE-22FD-1E2C-2471C5CD3C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3D53A-AD03-495F-8A46-0A779408AD7E}" type="datetimeFigureOut">
              <a:rPr lang="en-GB" smtClean="0"/>
              <a:t>07/10/2025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34C05-64EB-4D44-A53F-E547D22EDD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50C3D-FFA2-04DE-40B2-13ACD0090E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3368F-687F-4716-B2B8-5D8603C063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8248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openxmlformats.org/officeDocument/2006/relationships/image" Target="../media/image5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4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FE098044-DCDD-0B04-0DB2-F02F5949DF7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2114502"/>
              </p:ext>
            </p:extLst>
          </p:nvPr>
        </p:nvGraphicFramePr>
        <p:xfrm>
          <a:off x="8671560" y="90805"/>
          <a:ext cx="3810000" cy="26123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DA91CA0-76D5-8320-E750-979DAF783354}"/>
              </a:ext>
            </a:extLst>
          </p:cNvPr>
          <p:cNvSpPr txBox="1"/>
          <p:nvPr/>
        </p:nvSpPr>
        <p:spPr>
          <a:xfrm>
            <a:off x="3217787" y="65442"/>
            <a:ext cx="547677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u="sng" dirty="0"/>
              <a:t>How did the Roman invasion change life in Britain?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945759-2F09-EA68-C43A-3325557534D7}"/>
              </a:ext>
            </a:extLst>
          </p:cNvPr>
          <p:cNvSpPr txBox="1"/>
          <p:nvPr/>
        </p:nvSpPr>
        <p:spPr>
          <a:xfrm>
            <a:off x="3276601" y="444412"/>
            <a:ext cx="564054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u="sng" dirty="0"/>
              <a:t>Early Britain: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 Celts lived in Britain and Ireland from </a:t>
            </a:r>
            <a:r>
              <a:rPr lang="en-GB" sz="1200" b="1" dirty="0"/>
              <a:t>750BCE.</a:t>
            </a:r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 Celts lived in </a:t>
            </a:r>
            <a:r>
              <a:rPr lang="en-GB" sz="1200" b="1" dirty="0"/>
              <a:t>mud, clay and straw huts</a:t>
            </a:r>
            <a:r>
              <a:rPr lang="en-GB" sz="1200" dirty="0"/>
              <a:t>.</a:t>
            </a:r>
          </a:p>
          <a:p>
            <a:r>
              <a:rPr lang="en-GB" sz="1200" u="sng" dirty="0"/>
              <a:t>Roman Invasion of Britain: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/>
              <a:t>Emperor Augustus </a:t>
            </a:r>
            <a:r>
              <a:rPr lang="en-GB" sz="1200" dirty="0"/>
              <a:t>the first Emperor of Rome wanted to expand the empire.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 Romans had an organised, well-trained army.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/>
              <a:t>Emperor Claudius </a:t>
            </a:r>
            <a:r>
              <a:rPr lang="en-GB" sz="1200" dirty="0"/>
              <a:t>invaded Britain in </a:t>
            </a:r>
            <a:r>
              <a:rPr lang="en-GB" sz="1200" b="1" dirty="0"/>
              <a:t>43 BCE </a:t>
            </a:r>
            <a:r>
              <a:rPr lang="en-GB" sz="1200" dirty="0"/>
              <a:t>and within </a:t>
            </a:r>
            <a:r>
              <a:rPr lang="en-GB" sz="1200" b="1" dirty="0"/>
              <a:t>4 years </a:t>
            </a:r>
            <a:r>
              <a:rPr lang="en-GB" sz="1200" dirty="0"/>
              <a:t>Rome controlled large areas of Britain.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b="1" dirty="0"/>
              <a:t>Queen Boudicca </a:t>
            </a:r>
            <a:r>
              <a:rPr lang="en-GB" sz="1200" dirty="0"/>
              <a:t>(Celtic queen) fought against the Romans who took her land.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Her army burned down Roman cities as a revolt against the Romans. – London, Colchester and St Albans.  </a:t>
            </a:r>
          </a:p>
          <a:p>
            <a:r>
              <a:rPr lang="en-GB" sz="1200" u="sng" dirty="0"/>
              <a:t>Roman Britain: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 Romans came from Italy. (A country in Europe)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 Romans invaded Britain to gain </a:t>
            </a:r>
            <a:r>
              <a:rPr lang="en-GB" sz="1200" b="1" dirty="0"/>
              <a:t>valuable metals, slaves and farmland</a:t>
            </a:r>
            <a:r>
              <a:rPr lang="en-GB" sz="12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Romans built </a:t>
            </a:r>
            <a:r>
              <a:rPr lang="en-GB" sz="1200" b="1" dirty="0"/>
              <a:t>towns, paved roads and public baths.  </a:t>
            </a:r>
            <a:endParaRPr lang="en-GB" sz="12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 Romans introduced written language to Britain, new medical practices and Christianity.</a:t>
            </a:r>
          </a:p>
          <a:p>
            <a:r>
              <a:rPr lang="en-GB" sz="1200" u="sng" dirty="0"/>
              <a:t>The Fall of the Roman Empire: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During the 3rd century, the Roman Empire was experiencing a lot of </a:t>
            </a:r>
            <a:r>
              <a:rPr lang="en-GB" sz="1200" b="1" dirty="0"/>
              <a:t>civil wars</a:t>
            </a:r>
            <a:r>
              <a:rPr lang="en-GB" sz="1200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 Celts and other tribes were continuing to revolt against the Romans in Britain.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/>
              <a:t>The Roman Army was taken back to Rome to stop the civil wars in </a:t>
            </a:r>
            <a:r>
              <a:rPr lang="en-GB" sz="1200" b="1" dirty="0"/>
              <a:t>410CE</a:t>
            </a:r>
            <a:r>
              <a:rPr lang="en-GB" sz="1100" dirty="0"/>
              <a:t>.</a:t>
            </a:r>
          </a:p>
        </p:txBody>
      </p:sp>
      <p:pic>
        <p:nvPicPr>
          <p:cNvPr id="8" name="Picture 12" descr="Italy Map - Guide of the World">
            <a:extLst>
              <a:ext uri="{FF2B5EF4-FFF2-40B4-BE49-F238E27FC236}">
                <a16:creationId xmlns:a16="http://schemas.microsoft.com/office/drawing/2014/main" id="{FC439EC2-0BD1-F8EF-994C-14A1DA0AC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021" y="4634122"/>
            <a:ext cx="1439236" cy="1552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688373C-D2CC-A5C1-DAF9-7D5D28607586}"/>
              </a:ext>
            </a:extLst>
          </p:cNvPr>
          <p:cNvSpPr txBox="1"/>
          <p:nvPr/>
        </p:nvSpPr>
        <p:spPr>
          <a:xfrm>
            <a:off x="80264" y="91440"/>
            <a:ext cx="2966469" cy="669600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9050"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600" b="1" u="sng" dirty="0"/>
              <a:t>Glossary/Key Vocabulary:</a:t>
            </a:r>
          </a:p>
          <a:p>
            <a:r>
              <a:rPr lang="en-GB" sz="1300" b="1" dirty="0"/>
              <a:t>BCE</a:t>
            </a:r>
            <a:r>
              <a:rPr lang="en-GB" sz="1300" dirty="0"/>
              <a:t> – Before Common Era.</a:t>
            </a:r>
          </a:p>
          <a:p>
            <a:r>
              <a:rPr lang="en-GB" sz="1300" b="1" dirty="0"/>
              <a:t>CE</a:t>
            </a:r>
            <a:r>
              <a:rPr lang="en-GB" sz="1300" dirty="0"/>
              <a:t> – Common Era.</a:t>
            </a:r>
          </a:p>
          <a:p>
            <a:r>
              <a:rPr lang="en-GB" sz="1300" b="1" dirty="0"/>
              <a:t>AD</a:t>
            </a:r>
            <a:r>
              <a:rPr lang="en-GB" sz="1300" dirty="0"/>
              <a:t> – Anno Domini</a:t>
            </a:r>
          </a:p>
          <a:p>
            <a:r>
              <a:rPr lang="en-GB" sz="1300" b="1" dirty="0"/>
              <a:t>BC </a:t>
            </a:r>
            <a:r>
              <a:rPr lang="en-GB" sz="1300" dirty="0"/>
              <a:t>– Before Christ</a:t>
            </a:r>
          </a:p>
          <a:p>
            <a:r>
              <a:rPr lang="en-GB" sz="1300" b="1" dirty="0"/>
              <a:t>Chronological </a:t>
            </a:r>
            <a:r>
              <a:rPr lang="en-GB" sz="1300" dirty="0"/>
              <a:t>- events arranged in time order.  </a:t>
            </a:r>
            <a:endParaRPr lang="en-GB" sz="1300" b="1" dirty="0"/>
          </a:p>
          <a:p>
            <a:r>
              <a:rPr lang="en-GB" sz="1300" b="1" dirty="0"/>
              <a:t>Timeline</a:t>
            </a:r>
            <a:r>
              <a:rPr lang="en-GB" sz="1300" dirty="0"/>
              <a:t> – a diagram that shows historical events in Chronological Order.  </a:t>
            </a:r>
          </a:p>
          <a:p>
            <a:r>
              <a:rPr lang="en-GB" sz="1300" b="1" dirty="0"/>
              <a:t>Period</a:t>
            </a:r>
            <a:r>
              <a:rPr lang="en-GB" sz="1300" dirty="0"/>
              <a:t> – a defined section of time.</a:t>
            </a:r>
          </a:p>
          <a:p>
            <a:r>
              <a:rPr lang="en-GB" sz="1300" b="1" dirty="0"/>
              <a:t>Millennium</a:t>
            </a:r>
            <a:r>
              <a:rPr lang="en-GB" sz="1300" dirty="0"/>
              <a:t> – a period of one thousand years.</a:t>
            </a:r>
          </a:p>
          <a:p>
            <a:r>
              <a:rPr lang="en-GB" sz="1300" b="1" dirty="0"/>
              <a:t>Britons</a:t>
            </a:r>
            <a:r>
              <a:rPr lang="en-GB" sz="1300" dirty="0"/>
              <a:t> – the Celtic peoples who inhabited Great Britian before the Romans.  </a:t>
            </a:r>
            <a:endParaRPr lang="en-GB" sz="1300" b="1" dirty="0"/>
          </a:p>
          <a:p>
            <a:r>
              <a:rPr lang="en-GB" sz="1300" b="1" dirty="0"/>
              <a:t>Celts</a:t>
            </a:r>
            <a:r>
              <a:rPr lang="en-GB" sz="1300" dirty="0"/>
              <a:t> – a collection of tribes in Britain</a:t>
            </a:r>
            <a:endParaRPr lang="en-GB" sz="1300" b="1" dirty="0"/>
          </a:p>
          <a:p>
            <a:r>
              <a:rPr lang="en-GB" sz="1300" b="1" dirty="0"/>
              <a:t>Emperor</a:t>
            </a:r>
            <a:r>
              <a:rPr lang="en-GB" sz="1300" dirty="0"/>
              <a:t> – the male ruler of an empire.  </a:t>
            </a:r>
            <a:endParaRPr lang="en-GB" sz="1300" b="1" dirty="0"/>
          </a:p>
          <a:p>
            <a:r>
              <a:rPr lang="en-GB" sz="1300" b="1" dirty="0"/>
              <a:t>Empire</a:t>
            </a:r>
            <a:r>
              <a:rPr lang="en-GB" sz="1300" dirty="0"/>
              <a:t> – a collection of countries ruled by one person.</a:t>
            </a:r>
          </a:p>
          <a:p>
            <a:r>
              <a:rPr lang="en-GB" sz="1300" b="1" dirty="0"/>
              <a:t>Europe</a:t>
            </a:r>
            <a:r>
              <a:rPr lang="en-GB" sz="1300" dirty="0"/>
              <a:t> – a continent in the Northern Hemisphere.  </a:t>
            </a:r>
            <a:endParaRPr lang="en-GB" sz="1300" b="1" dirty="0"/>
          </a:p>
          <a:p>
            <a:r>
              <a:rPr lang="en-GB" sz="1300" b="1" dirty="0"/>
              <a:t>Invasion</a:t>
            </a:r>
            <a:r>
              <a:rPr lang="en-GB" sz="1300" dirty="0"/>
              <a:t> – when people forcefully enter another person’s land or country to control it.  </a:t>
            </a:r>
            <a:endParaRPr lang="en-GB" sz="1300" b="1" dirty="0"/>
          </a:p>
          <a:p>
            <a:r>
              <a:rPr lang="en-GB" sz="1300" b="1" dirty="0"/>
              <a:t>Invade – </a:t>
            </a:r>
            <a:r>
              <a:rPr lang="en-GB" sz="1300" dirty="0"/>
              <a:t>to enter a place by force.</a:t>
            </a:r>
            <a:endParaRPr lang="en-GB" sz="1300" b="1" dirty="0"/>
          </a:p>
          <a:p>
            <a:r>
              <a:rPr lang="en-GB" sz="1300" b="1" dirty="0"/>
              <a:t>Iron Age</a:t>
            </a:r>
            <a:r>
              <a:rPr lang="en-GB" sz="1300" dirty="0"/>
              <a:t> – prehistoric period following the Bronze Age.  </a:t>
            </a:r>
            <a:endParaRPr lang="en-GB" sz="1300" b="1" dirty="0"/>
          </a:p>
          <a:p>
            <a:r>
              <a:rPr lang="en-GB" sz="1300" b="1" dirty="0"/>
              <a:t>Kingdom</a:t>
            </a:r>
            <a:r>
              <a:rPr lang="en-GB" sz="1300" dirty="0"/>
              <a:t> – a place ruled by a king or a queen.</a:t>
            </a:r>
            <a:endParaRPr lang="en-GB" sz="1300" b="1" dirty="0"/>
          </a:p>
          <a:p>
            <a:r>
              <a:rPr lang="en-GB" sz="1300" b="1" dirty="0"/>
              <a:t>Latin</a:t>
            </a:r>
            <a:r>
              <a:rPr lang="en-GB" sz="1300" dirty="0"/>
              <a:t> – a language used in Ancient Rome</a:t>
            </a:r>
            <a:endParaRPr lang="en-GB" sz="1300" b="1" dirty="0"/>
          </a:p>
          <a:p>
            <a:r>
              <a:rPr lang="en-GB" sz="1300" b="1" dirty="0"/>
              <a:t>Tribe</a:t>
            </a:r>
            <a:r>
              <a:rPr lang="en-GB" sz="1300" dirty="0"/>
              <a:t> – a group of people who share the same language, beliefs and ways of life. </a:t>
            </a:r>
          </a:p>
          <a:p>
            <a:r>
              <a:rPr lang="en-GB" sz="1300" b="1" dirty="0"/>
              <a:t>Rome</a:t>
            </a:r>
            <a:r>
              <a:rPr lang="en-GB" sz="1300" dirty="0"/>
              <a:t> – capital city of Italy</a:t>
            </a:r>
            <a:endParaRPr lang="en-GB" sz="1200" b="1" dirty="0"/>
          </a:p>
        </p:txBody>
      </p:sp>
      <p:pic>
        <p:nvPicPr>
          <p:cNvPr id="1026" name="Picture 2" descr="Arles Amphitheatre, Roman architecture ...">
            <a:extLst>
              <a:ext uri="{FF2B5EF4-FFF2-40B4-BE49-F238E27FC236}">
                <a16:creationId xmlns:a16="http://schemas.microsoft.com/office/drawing/2014/main" id="{3FF5BD3D-DE59-2E2A-B57C-439658098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504" y="3121666"/>
            <a:ext cx="1895316" cy="106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queduct | Definition, History, &amp; Facts ...">
            <a:extLst>
              <a:ext uri="{FF2B5EF4-FFF2-40B4-BE49-F238E27FC236}">
                <a16:creationId xmlns:a16="http://schemas.microsoft.com/office/drawing/2014/main" id="{BC272B45-3E52-78BC-9FB5-35F2BB1637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504" y="4820293"/>
            <a:ext cx="1753383" cy="1173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9C90784D-BEE7-3689-EF09-079A2E9C2C9B}"/>
              </a:ext>
            </a:extLst>
          </p:cNvPr>
          <p:cNvSpPr txBox="1"/>
          <p:nvPr/>
        </p:nvSpPr>
        <p:spPr>
          <a:xfrm>
            <a:off x="8136654" y="6223171"/>
            <a:ext cx="60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Italy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5172A34-F74B-8DEA-D714-D1DC8CB759E0}"/>
              </a:ext>
            </a:extLst>
          </p:cNvPr>
          <p:cNvSpPr txBox="1"/>
          <p:nvPr/>
        </p:nvSpPr>
        <p:spPr>
          <a:xfrm>
            <a:off x="9999984" y="4192629"/>
            <a:ext cx="1548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Amphitheatre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B616980-AB03-B64C-6FD7-4950578B93E7}"/>
              </a:ext>
            </a:extLst>
          </p:cNvPr>
          <p:cNvSpPr txBox="1"/>
          <p:nvPr/>
        </p:nvSpPr>
        <p:spPr>
          <a:xfrm>
            <a:off x="9847382" y="5955476"/>
            <a:ext cx="15483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Aqueduct</a:t>
            </a:r>
          </a:p>
        </p:txBody>
      </p:sp>
      <p:pic>
        <p:nvPicPr>
          <p:cNvPr id="1030" name="Picture 6" descr="What is a Roman Soldier? - Roman Soldiers KS2 - Twinkl">
            <a:extLst>
              <a:ext uri="{FF2B5EF4-FFF2-40B4-BE49-F238E27FC236}">
                <a16:creationId xmlns:a16="http://schemas.microsoft.com/office/drawing/2014/main" id="{3C872931-3D4F-AA27-01C4-72BDD24075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30" r="36385"/>
          <a:stretch/>
        </p:blipFill>
        <p:spPr bwMode="auto">
          <a:xfrm>
            <a:off x="3713980" y="4393589"/>
            <a:ext cx="1056634" cy="1979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7D92CD0-C317-F541-93EA-4711B4418FCC}"/>
              </a:ext>
            </a:extLst>
          </p:cNvPr>
          <p:cNvSpPr txBox="1"/>
          <p:nvPr/>
        </p:nvSpPr>
        <p:spPr>
          <a:xfrm>
            <a:off x="3347964" y="6299371"/>
            <a:ext cx="1788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Roman Soldier</a:t>
            </a:r>
          </a:p>
        </p:txBody>
      </p:sp>
      <p:pic>
        <p:nvPicPr>
          <p:cNvPr id="24" name="Picture 6" descr="Boudica: How a Widowed Queen Became a ...">
            <a:extLst>
              <a:ext uri="{FF2B5EF4-FFF2-40B4-BE49-F238E27FC236}">
                <a16:creationId xmlns:a16="http://schemas.microsoft.com/office/drawing/2014/main" id="{5543A79F-CB72-4D3C-16C5-AD4B9261A9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69" r="31482"/>
          <a:stretch>
            <a:fillRect/>
          </a:stretch>
        </p:blipFill>
        <p:spPr bwMode="auto">
          <a:xfrm>
            <a:off x="5544277" y="4481112"/>
            <a:ext cx="140208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F3C7C55-4657-E9E0-88E0-BAF07AC9303C}"/>
              </a:ext>
            </a:extLst>
          </p:cNvPr>
          <p:cNvSpPr txBox="1"/>
          <p:nvPr/>
        </p:nvSpPr>
        <p:spPr>
          <a:xfrm>
            <a:off x="5347056" y="6238725"/>
            <a:ext cx="1788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Boudicca</a:t>
            </a:r>
          </a:p>
        </p:txBody>
      </p:sp>
    </p:spTree>
    <p:extLst>
      <p:ext uri="{BB962C8B-B14F-4D97-AF65-F5344CB8AC3E}">
        <p14:creationId xmlns:p14="http://schemas.microsoft.com/office/powerpoint/2010/main" val="2435761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465</Words>
  <Application>Microsoft Office PowerPoint</Application>
  <PresentationFormat>Widescreen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The Priory Learning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Kieran Webster</dc:creator>
  <cp:lastModifiedBy>Becky Fowler</cp:lastModifiedBy>
  <cp:revision>9</cp:revision>
  <dcterms:created xsi:type="dcterms:W3CDTF">2024-05-15T15:40:28Z</dcterms:created>
  <dcterms:modified xsi:type="dcterms:W3CDTF">2025-10-07T20:53:07Z</dcterms:modified>
</cp:coreProperties>
</file>