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1EDB"/>
    <a:srgbClr val="02FE0E"/>
    <a:srgbClr val="270EE2"/>
    <a:srgbClr val="660033"/>
    <a:srgbClr val="252FFB"/>
    <a:srgbClr val="333DFB"/>
    <a:srgbClr val="1E28FA"/>
    <a:srgbClr val="1A25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-2525" y="-974"/>
      </p:cViewPr>
      <p:guideLst>
        <p:guide orient="horz" pos="384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967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776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215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163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06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410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79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950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579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729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36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D5D2-50F8-4C2F-9914-04ED1B34BF61}" type="datetimeFigureOut">
              <a:rPr lang="en-GB" smtClean="0"/>
              <a:t>11/12/2019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83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17693"/>
          <a:stretch/>
        </p:blipFill>
        <p:spPr>
          <a:xfrm>
            <a:off x="1063526" y="7937"/>
            <a:ext cx="4247309" cy="807567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4981415" y="7364517"/>
            <a:ext cx="584222" cy="712804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660033"/>
                </a:solidFill>
                <a:latin typeface="Berlin Sans FB" panose="020E0602020502020306" pitchFamily="34" charset="0"/>
              </a:rPr>
              <a:t>Year </a:t>
            </a:r>
            <a:r>
              <a:rPr lang="en-GB" sz="1600" dirty="0" smtClean="0">
                <a:solidFill>
                  <a:srgbClr val="660033"/>
                </a:solidFill>
                <a:latin typeface="Berlin Sans FB" panose="020E0602020502020306" pitchFamily="34" charset="0"/>
              </a:rPr>
              <a:t>6</a:t>
            </a:r>
            <a:endParaRPr lang="en-GB" sz="1600" dirty="0">
              <a:solidFill>
                <a:srgbClr val="660033"/>
              </a:solidFill>
              <a:latin typeface="Berlin Sans FB" panose="020E0602020502020306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09637" y="7457470"/>
            <a:ext cx="3125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Place Value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 rot="3579682">
            <a:off x="3201163" y="4704787"/>
            <a:ext cx="1820462" cy="1553032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8194327"/>
              </a:avLst>
            </a:prstTxWarp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Decimals &amp; percentages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748686" y="4592724"/>
            <a:ext cx="244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Ratio &amp; algebra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 rot="19934373">
            <a:off x="1449403" y="5973294"/>
            <a:ext cx="2500634" cy="1615343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8530971"/>
              </a:avLst>
            </a:prstTxWarp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Four operations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 rot="21091090">
            <a:off x="1498919" y="3154050"/>
            <a:ext cx="1617376" cy="1618993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8213036"/>
              </a:avLst>
            </a:prstTxWarp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Geometry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 rot="21118676">
            <a:off x="1903438" y="2781431"/>
            <a:ext cx="2290278" cy="67974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1139472"/>
              </a:avLst>
            </a:prstTxWarp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Statistics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75892" y="1335131"/>
            <a:ext cx="961905" cy="1180441"/>
          </a:xfrm>
          <a:prstGeom prst="rect">
            <a:avLst/>
          </a:prstGeom>
        </p:spPr>
      </p:pic>
      <p:sp>
        <p:nvSpPr>
          <p:cNvPr id="48" name="Rectangle 47"/>
          <p:cNvSpPr/>
          <p:nvPr/>
        </p:nvSpPr>
        <p:spPr>
          <a:xfrm>
            <a:off x="658763" y="7937"/>
            <a:ext cx="4636610" cy="13271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58763" y="977059"/>
            <a:ext cx="668133" cy="812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615502" y="1488719"/>
            <a:ext cx="685549" cy="831391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660033"/>
                </a:solidFill>
                <a:latin typeface="Berlin Sans FB" panose="020E0602020502020306" pitchFamily="34" charset="0"/>
              </a:rPr>
              <a:t>Year </a:t>
            </a:r>
            <a:r>
              <a:rPr lang="en-GB" sz="2000" dirty="0">
                <a:solidFill>
                  <a:srgbClr val="660033"/>
                </a:solidFill>
                <a:latin typeface="Berlin Sans FB" panose="020E0602020502020306" pitchFamily="34" charset="0"/>
              </a:rPr>
              <a:t>7</a:t>
            </a:r>
            <a:endParaRPr lang="en-GB" sz="2000" dirty="0">
              <a:solidFill>
                <a:srgbClr val="660033"/>
              </a:solidFill>
              <a:latin typeface="Berlin Sans FB" panose="020E0602020502020306" pitchFamily="34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497907" y="782405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3" name="Straight Connector 52"/>
          <p:cNvCxnSpPr/>
          <p:nvPr/>
        </p:nvCxnSpPr>
        <p:spPr>
          <a:xfrm>
            <a:off x="4615219" y="7997765"/>
            <a:ext cx="121265" cy="2069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370439" y="8234201"/>
            <a:ext cx="1195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Order and compare numbers</a:t>
            </a:r>
            <a:endParaRPr lang="en-GB" sz="900" dirty="0"/>
          </a:p>
        </p:txBody>
      </p:sp>
      <p:sp>
        <p:nvSpPr>
          <p:cNvPr id="57" name="TextBox 56"/>
          <p:cNvSpPr txBox="1"/>
          <p:nvPr/>
        </p:nvSpPr>
        <p:spPr>
          <a:xfrm>
            <a:off x="1647333" y="1700844"/>
            <a:ext cx="2588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Post SATs skills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 rot="8455372">
            <a:off x="3796881" y="1763740"/>
            <a:ext cx="953128" cy="1481657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Measure 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9" name="Oval 58"/>
          <p:cNvSpPr/>
          <p:nvPr/>
        </p:nvSpPr>
        <p:spPr>
          <a:xfrm>
            <a:off x="3900503" y="7846256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0" name="Straight Connector 59"/>
          <p:cNvCxnSpPr/>
          <p:nvPr/>
        </p:nvCxnSpPr>
        <p:spPr>
          <a:xfrm flipH="1">
            <a:off x="3949491" y="8019690"/>
            <a:ext cx="43613" cy="1963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3504761" y="8166973"/>
            <a:ext cx="11951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Rounding</a:t>
            </a:r>
            <a:endParaRPr lang="en-GB" sz="900" dirty="0"/>
          </a:p>
        </p:txBody>
      </p:sp>
      <p:sp>
        <p:nvSpPr>
          <p:cNvPr id="64" name="Oval 63"/>
          <p:cNvSpPr/>
          <p:nvPr/>
        </p:nvSpPr>
        <p:spPr>
          <a:xfrm>
            <a:off x="2887144" y="782405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5" name="Straight Connector 64"/>
          <p:cNvCxnSpPr/>
          <p:nvPr/>
        </p:nvCxnSpPr>
        <p:spPr>
          <a:xfrm flipH="1">
            <a:off x="2918739" y="7973719"/>
            <a:ext cx="43613" cy="1963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1906302" y="8151495"/>
            <a:ext cx="14602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Solve number problems</a:t>
            </a:r>
            <a:endParaRPr lang="en-GB" sz="900" dirty="0"/>
          </a:p>
        </p:txBody>
      </p:sp>
      <p:sp>
        <p:nvSpPr>
          <p:cNvPr id="67" name="Oval 66"/>
          <p:cNvSpPr/>
          <p:nvPr/>
        </p:nvSpPr>
        <p:spPr>
          <a:xfrm>
            <a:off x="2383415" y="590822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68" name="Straight Connector 67"/>
          <p:cNvCxnSpPr>
            <a:endCxn id="67" idx="0"/>
          </p:cNvCxnSpPr>
          <p:nvPr/>
        </p:nvCxnSpPr>
        <p:spPr>
          <a:xfrm>
            <a:off x="2430997" y="5711956"/>
            <a:ext cx="41494" cy="196271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336703" y="7973719"/>
            <a:ext cx="1283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Multiply numbers up to 4 digits by a two digit number using a formal written method</a:t>
            </a:r>
            <a:endParaRPr lang="en-GB" sz="900" dirty="0"/>
          </a:p>
        </p:txBody>
      </p:sp>
      <p:sp>
        <p:nvSpPr>
          <p:cNvPr id="72" name="Oval 71"/>
          <p:cNvSpPr/>
          <p:nvPr/>
        </p:nvSpPr>
        <p:spPr>
          <a:xfrm>
            <a:off x="1652476" y="775608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1393955" y="7900981"/>
            <a:ext cx="268816" cy="1709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val 75"/>
          <p:cNvSpPr/>
          <p:nvPr/>
        </p:nvSpPr>
        <p:spPr>
          <a:xfrm>
            <a:off x="4994710" y="5845726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7" name="Straight Connector 76"/>
          <p:cNvCxnSpPr/>
          <p:nvPr/>
        </p:nvCxnSpPr>
        <p:spPr>
          <a:xfrm>
            <a:off x="5153764" y="5949057"/>
            <a:ext cx="465636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5513657" y="5845726"/>
            <a:ext cx="1305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Recall and use equivalences between fractions, decimals and percentages</a:t>
            </a:r>
            <a:endParaRPr lang="en-GB" sz="900" dirty="0"/>
          </a:p>
        </p:txBody>
      </p:sp>
      <p:sp>
        <p:nvSpPr>
          <p:cNvPr id="79" name="Oval 78"/>
          <p:cNvSpPr/>
          <p:nvPr/>
        </p:nvSpPr>
        <p:spPr>
          <a:xfrm>
            <a:off x="3673087" y="595185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3300130" y="450056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8" name="Straight Connector 87"/>
          <p:cNvCxnSpPr>
            <a:stCxn id="83" idx="7"/>
          </p:cNvCxnSpPr>
          <p:nvPr/>
        </p:nvCxnSpPr>
        <p:spPr>
          <a:xfrm flipV="1">
            <a:off x="3452192" y="4407888"/>
            <a:ext cx="220423" cy="11818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1970337" y="5164958"/>
            <a:ext cx="14970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Simple formulae</a:t>
            </a:r>
            <a:endParaRPr lang="en-GB" sz="900" dirty="0"/>
          </a:p>
        </p:txBody>
      </p:sp>
      <p:sp>
        <p:nvSpPr>
          <p:cNvPr id="95" name="TextBox 94"/>
          <p:cNvSpPr txBox="1"/>
          <p:nvPr/>
        </p:nvSpPr>
        <p:spPr>
          <a:xfrm>
            <a:off x="779166" y="5055921"/>
            <a:ext cx="121787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Draw 2D shapes using given dimensions and angles</a:t>
            </a:r>
            <a:endParaRPr lang="en-GB" sz="900" dirty="0"/>
          </a:p>
        </p:txBody>
      </p:sp>
      <p:sp>
        <p:nvSpPr>
          <p:cNvPr id="99" name="Oval 98"/>
          <p:cNvSpPr/>
          <p:nvPr/>
        </p:nvSpPr>
        <p:spPr>
          <a:xfrm>
            <a:off x="3193779" y="353057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3310911" y="3688592"/>
            <a:ext cx="124355" cy="188114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3025083" y="3836503"/>
            <a:ext cx="187953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Calculate the mean of a set of data</a:t>
            </a:r>
            <a:endParaRPr lang="en-GB" sz="900" dirty="0"/>
          </a:p>
        </p:txBody>
      </p:sp>
      <p:sp>
        <p:nvSpPr>
          <p:cNvPr id="106" name="TextBox 105"/>
          <p:cNvSpPr txBox="1"/>
          <p:nvPr/>
        </p:nvSpPr>
        <p:spPr>
          <a:xfrm>
            <a:off x="4841250" y="3643786"/>
            <a:ext cx="18726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Convert between miles and km</a:t>
            </a:r>
            <a:endParaRPr lang="en-GB" sz="900" dirty="0"/>
          </a:p>
        </p:txBody>
      </p:sp>
      <p:sp>
        <p:nvSpPr>
          <p:cNvPr id="108" name="Oval 107"/>
          <p:cNvSpPr/>
          <p:nvPr/>
        </p:nvSpPr>
        <p:spPr>
          <a:xfrm>
            <a:off x="4892648" y="202824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5049649" y="2092548"/>
            <a:ext cx="298311" cy="0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Oval 113"/>
          <p:cNvSpPr/>
          <p:nvPr/>
        </p:nvSpPr>
        <p:spPr>
          <a:xfrm>
            <a:off x="3925382" y="7364516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16" name="TextBox 115"/>
          <p:cNvSpPr txBox="1"/>
          <p:nvPr/>
        </p:nvSpPr>
        <p:spPr>
          <a:xfrm>
            <a:off x="3868243" y="6877090"/>
            <a:ext cx="10775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Negative numbers</a:t>
            </a:r>
            <a:endParaRPr lang="en-GB" sz="900" dirty="0"/>
          </a:p>
        </p:txBody>
      </p:sp>
      <p:cxnSp>
        <p:nvCxnSpPr>
          <p:cNvPr id="123" name="Straight Connector 122"/>
          <p:cNvCxnSpPr/>
          <p:nvPr/>
        </p:nvCxnSpPr>
        <p:spPr>
          <a:xfrm flipH="1">
            <a:off x="4027973" y="7220708"/>
            <a:ext cx="69232" cy="1561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Oval 134"/>
          <p:cNvSpPr/>
          <p:nvPr/>
        </p:nvSpPr>
        <p:spPr>
          <a:xfrm>
            <a:off x="1241627" y="725779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36" name="Straight Connector 135"/>
          <p:cNvCxnSpPr/>
          <p:nvPr/>
        </p:nvCxnSpPr>
        <p:spPr>
          <a:xfrm>
            <a:off x="1107644" y="7323482"/>
            <a:ext cx="141380" cy="61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TextBox 137"/>
          <p:cNvSpPr txBox="1"/>
          <p:nvPr/>
        </p:nvSpPr>
        <p:spPr>
          <a:xfrm>
            <a:off x="-45139" y="7000317"/>
            <a:ext cx="1283292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Divide numbers up to 4 digits by a two digit number using short and long division</a:t>
            </a:r>
            <a:endParaRPr lang="en-GB" sz="900" dirty="0"/>
          </a:p>
        </p:txBody>
      </p:sp>
      <p:sp>
        <p:nvSpPr>
          <p:cNvPr id="139" name="Oval 138"/>
          <p:cNvSpPr/>
          <p:nvPr/>
        </p:nvSpPr>
        <p:spPr>
          <a:xfrm>
            <a:off x="1188320" y="655286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41" name="Oval 140"/>
          <p:cNvSpPr/>
          <p:nvPr/>
        </p:nvSpPr>
        <p:spPr>
          <a:xfrm>
            <a:off x="1484619" y="6187321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42" name="Straight Connector 141"/>
          <p:cNvCxnSpPr/>
          <p:nvPr/>
        </p:nvCxnSpPr>
        <p:spPr>
          <a:xfrm>
            <a:off x="903475" y="6877090"/>
            <a:ext cx="312081" cy="158810"/>
          </a:xfrm>
          <a:prstGeom prst="line">
            <a:avLst/>
          </a:prstGeom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/>
          <p:cNvSpPr txBox="1"/>
          <p:nvPr/>
        </p:nvSpPr>
        <p:spPr>
          <a:xfrm>
            <a:off x="139208" y="6424261"/>
            <a:ext cx="957448" cy="5078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Solve addition and subtraction problems</a:t>
            </a:r>
            <a:endParaRPr lang="en-GB" sz="900" dirty="0"/>
          </a:p>
        </p:txBody>
      </p:sp>
      <p:sp>
        <p:nvSpPr>
          <p:cNvPr id="146" name="TextBox 145"/>
          <p:cNvSpPr txBox="1"/>
          <p:nvPr/>
        </p:nvSpPr>
        <p:spPr>
          <a:xfrm>
            <a:off x="124572" y="5623554"/>
            <a:ext cx="155780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Solve missing number problems using part/part/whole model</a:t>
            </a:r>
            <a:endParaRPr lang="en-GB" sz="900" dirty="0"/>
          </a:p>
        </p:txBody>
      </p:sp>
      <p:cxnSp>
        <p:nvCxnSpPr>
          <p:cNvPr id="149" name="Straight Connector 148"/>
          <p:cNvCxnSpPr/>
          <p:nvPr/>
        </p:nvCxnSpPr>
        <p:spPr>
          <a:xfrm>
            <a:off x="1249024" y="6087490"/>
            <a:ext cx="234896" cy="1450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Oval 150"/>
          <p:cNvSpPr/>
          <p:nvPr/>
        </p:nvSpPr>
        <p:spPr>
          <a:xfrm>
            <a:off x="3468355" y="635444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52" name="Straight Connector 151"/>
          <p:cNvCxnSpPr/>
          <p:nvPr/>
        </p:nvCxnSpPr>
        <p:spPr>
          <a:xfrm>
            <a:off x="3576280" y="6529982"/>
            <a:ext cx="59186" cy="203992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2539365" y="6684011"/>
            <a:ext cx="115917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Divide proper fractions by whole numbers</a:t>
            </a:r>
            <a:endParaRPr lang="en-GB" sz="900" dirty="0"/>
          </a:p>
        </p:txBody>
      </p:sp>
      <p:sp>
        <p:nvSpPr>
          <p:cNvPr id="157" name="Oval 156"/>
          <p:cNvSpPr/>
          <p:nvPr/>
        </p:nvSpPr>
        <p:spPr>
          <a:xfrm>
            <a:off x="2560684" y="633717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58" name="Straight Connector 157"/>
          <p:cNvCxnSpPr/>
          <p:nvPr/>
        </p:nvCxnSpPr>
        <p:spPr>
          <a:xfrm>
            <a:off x="2698849" y="6543692"/>
            <a:ext cx="39987" cy="15242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/>
          <p:cNvSpPr txBox="1"/>
          <p:nvPr/>
        </p:nvSpPr>
        <p:spPr>
          <a:xfrm>
            <a:off x="1870098" y="5450544"/>
            <a:ext cx="1195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Multiply pairs of fractions</a:t>
            </a:r>
            <a:endParaRPr lang="en-GB" sz="900" dirty="0"/>
          </a:p>
        </p:txBody>
      </p:sp>
      <p:sp>
        <p:nvSpPr>
          <p:cNvPr id="162" name="Oval 161"/>
          <p:cNvSpPr/>
          <p:nvPr/>
        </p:nvSpPr>
        <p:spPr>
          <a:xfrm>
            <a:off x="3264867" y="594905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63" name="Straight Connector 162"/>
          <p:cNvCxnSpPr/>
          <p:nvPr/>
        </p:nvCxnSpPr>
        <p:spPr>
          <a:xfrm flipH="1">
            <a:off x="3381822" y="5649728"/>
            <a:ext cx="39457" cy="273207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TextBox 164"/>
          <p:cNvSpPr txBox="1"/>
          <p:nvPr/>
        </p:nvSpPr>
        <p:spPr>
          <a:xfrm>
            <a:off x="2823680" y="5398220"/>
            <a:ext cx="11951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Simplify fractions</a:t>
            </a:r>
            <a:endParaRPr lang="en-GB" sz="900" dirty="0"/>
          </a:p>
        </p:txBody>
      </p:sp>
      <p:sp>
        <p:nvSpPr>
          <p:cNvPr id="166" name="Oval 165"/>
          <p:cNvSpPr/>
          <p:nvPr/>
        </p:nvSpPr>
        <p:spPr>
          <a:xfrm>
            <a:off x="4707156" y="623250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7" name="Straight Connector 166"/>
          <p:cNvCxnSpPr/>
          <p:nvPr/>
        </p:nvCxnSpPr>
        <p:spPr>
          <a:xfrm>
            <a:off x="4853099" y="6386653"/>
            <a:ext cx="294716" cy="205663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/>
          <p:cNvSpPr txBox="1"/>
          <p:nvPr/>
        </p:nvSpPr>
        <p:spPr>
          <a:xfrm>
            <a:off x="4945803" y="6543692"/>
            <a:ext cx="1758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Solve problems involving percentages</a:t>
            </a:r>
            <a:endParaRPr lang="en-GB" sz="900" dirty="0"/>
          </a:p>
        </p:txBody>
      </p:sp>
      <p:cxnSp>
        <p:nvCxnSpPr>
          <p:cNvPr id="170" name="Straight Connector 169"/>
          <p:cNvCxnSpPr/>
          <p:nvPr/>
        </p:nvCxnSpPr>
        <p:spPr>
          <a:xfrm flipH="1">
            <a:off x="3781706" y="5607175"/>
            <a:ext cx="206554" cy="3583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TextBox 172"/>
          <p:cNvSpPr txBox="1"/>
          <p:nvPr/>
        </p:nvSpPr>
        <p:spPr>
          <a:xfrm>
            <a:off x="3846936" y="5261464"/>
            <a:ext cx="1018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Compare and order fractions</a:t>
            </a:r>
            <a:endParaRPr lang="en-GB" sz="900" dirty="0"/>
          </a:p>
        </p:txBody>
      </p:sp>
      <p:sp>
        <p:nvSpPr>
          <p:cNvPr id="182" name="Oval 181"/>
          <p:cNvSpPr/>
          <p:nvPr/>
        </p:nvSpPr>
        <p:spPr>
          <a:xfrm>
            <a:off x="5051940" y="528141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3" name="Straight Connector 182"/>
          <p:cNvCxnSpPr/>
          <p:nvPr/>
        </p:nvCxnSpPr>
        <p:spPr>
          <a:xfrm flipV="1">
            <a:off x="5198804" y="5261464"/>
            <a:ext cx="314608" cy="8585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TextBox 184"/>
          <p:cNvSpPr txBox="1"/>
          <p:nvPr/>
        </p:nvSpPr>
        <p:spPr>
          <a:xfrm>
            <a:off x="5556417" y="5022522"/>
            <a:ext cx="115750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Multiply and divide numbers by 10, 100 and 1,000 giving answers up to 3 decimal places</a:t>
            </a:r>
            <a:endParaRPr lang="en-GB" sz="900" dirty="0"/>
          </a:p>
        </p:txBody>
      </p:sp>
      <p:sp>
        <p:nvSpPr>
          <p:cNvPr id="186" name="Oval 185"/>
          <p:cNvSpPr/>
          <p:nvPr/>
        </p:nvSpPr>
        <p:spPr>
          <a:xfrm>
            <a:off x="4960573" y="479028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7" name="Straight Connector 186"/>
          <p:cNvCxnSpPr>
            <a:stCxn id="186" idx="6"/>
          </p:cNvCxnSpPr>
          <p:nvPr/>
        </p:nvCxnSpPr>
        <p:spPr>
          <a:xfrm flipV="1">
            <a:off x="5138725" y="4724878"/>
            <a:ext cx="368583" cy="152492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/>
          <p:cNvSpPr txBox="1"/>
          <p:nvPr/>
        </p:nvSpPr>
        <p:spPr>
          <a:xfrm>
            <a:off x="5346186" y="4420820"/>
            <a:ext cx="14970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Multiply one digit numbers with up to 2dp by whole numbers</a:t>
            </a:r>
            <a:endParaRPr lang="en-GB" sz="900" dirty="0"/>
          </a:p>
        </p:txBody>
      </p:sp>
      <p:sp>
        <p:nvSpPr>
          <p:cNvPr id="190" name="Oval 189"/>
          <p:cNvSpPr/>
          <p:nvPr/>
        </p:nvSpPr>
        <p:spPr>
          <a:xfrm>
            <a:off x="3450764" y="4903072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1" name="Straight Connector 190"/>
          <p:cNvCxnSpPr/>
          <p:nvPr/>
        </p:nvCxnSpPr>
        <p:spPr>
          <a:xfrm flipV="1">
            <a:off x="3486289" y="5061040"/>
            <a:ext cx="7443" cy="16628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TextBox 192"/>
          <p:cNvSpPr txBox="1"/>
          <p:nvPr/>
        </p:nvSpPr>
        <p:spPr>
          <a:xfrm>
            <a:off x="2277829" y="4115882"/>
            <a:ext cx="14346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Linear number sequences</a:t>
            </a:r>
            <a:endParaRPr lang="en-GB" sz="900" dirty="0"/>
          </a:p>
        </p:txBody>
      </p:sp>
      <p:sp>
        <p:nvSpPr>
          <p:cNvPr id="194" name="Oval 193"/>
          <p:cNvSpPr/>
          <p:nvPr/>
        </p:nvSpPr>
        <p:spPr>
          <a:xfrm>
            <a:off x="2934618" y="4505639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5" name="Straight Connector 194"/>
          <p:cNvCxnSpPr/>
          <p:nvPr/>
        </p:nvCxnSpPr>
        <p:spPr>
          <a:xfrm flipH="1" flipV="1">
            <a:off x="2904200" y="4312893"/>
            <a:ext cx="59200" cy="189991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TextBox 196"/>
          <p:cNvSpPr txBox="1"/>
          <p:nvPr/>
        </p:nvSpPr>
        <p:spPr>
          <a:xfrm>
            <a:off x="2798581" y="5210598"/>
            <a:ext cx="14970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Scaling</a:t>
            </a:r>
            <a:endParaRPr lang="en-GB" sz="900" dirty="0"/>
          </a:p>
        </p:txBody>
      </p:sp>
      <p:sp>
        <p:nvSpPr>
          <p:cNvPr id="204" name="Oval 203"/>
          <p:cNvSpPr/>
          <p:nvPr/>
        </p:nvSpPr>
        <p:spPr>
          <a:xfrm>
            <a:off x="1619995" y="477882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5" name="Straight Connector 204"/>
          <p:cNvCxnSpPr/>
          <p:nvPr/>
        </p:nvCxnSpPr>
        <p:spPr>
          <a:xfrm flipV="1">
            <a:off x="1469408" y="4907996"/>
            <a:ext cx="175948" cy="229053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TextBox 211"/>
          <p:cNvSpPr txBox="1"/>
          <p:nvPr/>
        </p:nvSpPr>
        <p:spPr>
          <a:xfrm>
            <a:off x="-46895" y="3998600"/>
            <a:ext cx="14970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Compare and classify shapes based on their properties</a:t>
            </a:r>
            <a:endParaRPr lang="en-GB" sz="900" dirty="0"/>
          </a:p>
        </p:txBody>
      </p:sp>
      <p:sp>
        <p:nvSpPr>
          <p:cNvPr id="215" name="TextBox 214"/>
          <p:cNvSpPr txBox="1"/>
          <p:nvPr/>
        </p:nvSpPr>
        <p:spPr>
          <a:xfrm>
            <a:off x="2119192" y="3782649"/>
            <a:ext cx="774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Name parts of a circle</a:t>
            </a:r>
            <a:endParaRPr lang="en-GB" sz="900" dirty="0"/>
          </a:p>
        </p:txBody>
      </p:sp>
      <p:sp>
        <p:nvSpPr>
          <p:cNvPr id="223" name="Oval 222"/>
          <p:cNvSpPr/>
          <p:nvPr/>
        </p:nvSpPr>
        <p:spPr>
          <a:xfrm>
            <a:off x="1689061" y="4003360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4" name="Straight Connector 223"/>
          <p:cNvCxnSpPr>
            <a:stCxn id="223" idx="6"/>
          </p:cNvCxnSpPr>
          <p:nvPr/>
        </p:nvCxnSpPr>
        <p:spPr>
          <a:xfrm flipV="1">
            <a:off x="1867213" y="4033900"/>
            <a:ext cx="299580" cy="56546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TextBox 225"/>
          <p:cNvSpPr txBox="1"/>
          <p:nvPr/>
        </p:nvSpPr>
        <p:spPr>
          <a:xfrm>
            <a:off x="122284" y="2980219"/>
            <a:ext cx="14970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Draw, reflect and translate shapes on the coordinate plane</a:t>
            </a:r>
            <a:endParaRPr lang="en-GB" sz="900" dirty="0"/>
          </a:p>
        </p:txBody>
      </p:sp>
      <p:sp>
        <p:nvSpPr>
          <p:cNvPr id="230" name="Oval 229"/>
          <p:cNvSpPr/>
          <p:nvPr/>
        </p:nvSpPr>
        <p:spPr>
          <a:xfrm>
            <a:off x="3259737" y="307484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1" name="Straight Connector 230"/>
          <p:cNvCxnSpPr>
            <a:endCxn id="230" idx="1"/>
          </p:cNvCxnSpPr>
          <p:nvPr/>
        </p:nvCxnSpPr>
        <p:spPr>
          <a:xfrm>
            <a:off x="3201317" y="2899128"/>
            <a:ext cx="84510" cy="20122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4" name="TextBox 233"/>
          <p:cNvSpPr txBox="1"/>
          <p:nvPr/>
        </p:nvSpPr>
        <p:spPr>
          <a:xfrm>
            <a:off x="2362201" y="2677300"/>
            <a:ext cx="1731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Interpret pie charts and line graphs</a:t>
            </a:r>
            <a:endParaRPr lang="en-GB" sz="900" dirty="0"/>
          </a:p>
        </p:txBody>
      </p:sp>
      <p:sp>
        <p:nvSpPr>
          <p:cNvPr id="235" name="Oval 234"/>
          <p:cNvSpPr/>
          <p:nvPr/>
        </p:nvSpPr>
        <p:spPr>
          <a:xfrm>
            <a:off x="4585649" y="335315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6" name="Straight Connector 235"/>
          <p:cNvCxnSpPr/>
          <p:nvPr/>
        </p:nvCxnSpPr>
        <p:spPr>
          <a:xfrm>
            <a:off x="4768107" y="3461063"/>
            <a:ext cx="242003" cy="227529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8" name="TextBox 237"/>
          <p:cNvSpPr txBox="1"/>
          <p:nvPr/>
        </p:nvSpPr>
        <p:spPr>
          <a:xfrm>
            <a:off x="5305271" y="2858256"/>
            <a:ext cx="1872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Calculate area of triangles and parallelograms</a:t>
            </a:r>
            <a:endParaRPr lang="en-GB" sz="900" dirty="0"/>
          </a:p>
        </p:txBody>
      </p:sp>
      <p:sp>
        <p:nvSpPr>
          <p:cNvPr id="239" name="Oval 238"/>
          <p:cNvSpPr/>
          <p:nvPr/>
        </p:nvSpPr>
        <p:spPr>
          <a:xfrm>
            <a:off x="4925528" y="299843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242" name="Straight Connector 241"/>
          <p:cNvCxnSpPr/>
          <p:nvPr/>
        </p:nvCxnSpPr>
        <p:spPr>
          <a:xfrm>
            <a:off x="5108879" y="3105358"/>
            <a:ext cx="286870" cy="10677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/>
          <p:cNvSpPr txBox="1"/>
          <p:nvPr/>
        </p:nvSpPr>
        <p:spPr>
          <a:xfrm>
            <a:off x="5532232" y="2423384"/>
            <a:ext cx="1287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Calculate volume of cubes and cuboids</a:t>
            </a:r>
            <a:endParaRPr lang="en-GB" sz="900" dirty="0"/>
          </a:p>
        </p:txBody>
      </p:sp>
      <p:sp>
        <p:nvSpPr>
          <p:cNvPr id="247" name="Oval 246"/>
          <p:cNvSpPr/>
          <p:nvPr/>
        </p:nvSpPr>
        <p:spPr>
          <a:xfrm>
            <a:off x="5052698" y="268779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8" name="Straight Connector 247"/>
          <p:cNvCxnSpPr/>
          <p:nvPr/>
        </p:nvCxnSpPr>
        <p:spPr>
          <a:xfrm flipV="1">
            <a:off x="5224153" y="2660940"/>
            <a:ext cx="315679" cy="80982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9" name="TextBox 248"/>
          <p:cNvSpPr txBox="1"/>
          <p:nvPr/>
        </p:nvSpPr>
        <p:spPr>
          <a:xfrm>
            <a:off x="5407209" y="1759824"/>
            <a:ext cx="12025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Convert between standard units of length, mass, volume and time</a:t>
            </a:r>
            <a:endParaRPr lang="en-GB" sz="900" dirty="0"/>
          </a:p>
        </p:txBody>
      </p:sp>
      <p:sp>
        <p:nvSpPr>
          <p:cNvPr id="250" name="Oval 249"/>
          <p:cNvSpPr/>
          <p:nvPr/>
        </p:nvSpPr>
        <p:spPr>
          <a:xfrm>
            <a:off x="4423028" y="294186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1" name="Straight Connector 250"/>
          <p:cNvCxnSpPr/>
          <p:nvPr/>
        </p:nvCxnSpPr>
        <p:spPr>
          <a:xfrm>
            <a:off x="4287794" y="2686401"/>
            <a:ext cx="182433" cy="280924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/>
          <p:cNvSpPr txBox="1"/>
          <p:nvPr/>
        </p:nvSpPr>
        <p:spPr>
          <a:xfrm>
            <a:off x="3205974" y="2291608"/>
            <a:ext cx="1517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Solve problems involving units of measure</a:t>
            </a:r>
            <a:endParaRPr lang="en-GB" sz="900" dirty="0"/>
          </a:p>
        </p:txBody>
      </p:sp>
      <p:sp>
        <p:nvSpPr>
          <p:cNvPr id="257" name="Oval 256"/>
          <p:cNvSpPr/>
          <p:nvPr/>
        </p:nvSpPr>
        <p:spPr>
          <a:xfrm>
            <a:off x="4669857" y="175982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Oval 258"/>
          <p:cNvSpPr/>
          <p:nvPr/>
        </p:nvSpPr>
        <p:spPr>
          <a:xfrm>
            <a:off x="3905731" y="157045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Oval 259"/>
          <p:cNvSpPr/>
          <p:nvPr/>
        </p:nvSpPr>
        <p:spPr>
          <a:xfrm>
            <a:off x="3520386" y="1592131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1" name="Oval 260"/>
          <p:cNvSpPr/>
          <p:nvPr/>
        </p:nvSpPr>
        <p:spPr>
          <a:xfrm>
            <a:off x="3135041" y="1613808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2" name="Oval 261"/>
          <p:cNvSpPr/>
          <p:nvPr/>
        </p:nvSpPr>
        <p:spPr>
          <a:xfrm>
            <a:off x="2579594" y="1592131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3" name="Oval 262"/>
          <p:cNvSpPr/>
          <p:nvPr/>
        </p:nvSpPr>
        <p:spPr>
          <a:xfrm>
            <a:off x="2437947" y="2092548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4" name="Straight Connector 263"/>
          <p:cNvCxnSpPr/>
          <p:nvPr/>
        </p:nvCxnSpPr>
        <p:spPr>
          <a:xfrm flipV="1">
            <a:off x="4806139" y="1657539"/>
            <a:ext cx="228740" cy="128349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" name="Rectangle 265"/>
          <p:cNvSpPr/>
          <p:nvPr/>
        </p:nvSpPr>
        <p:spPr>
          <a:xfrm>
            <a:off x="4904619" y="1335131"/>
            <a:ext cx="20309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 smtClean="0"/>
              <a:t>Recognise that shapes with the same perimeter can have different areas</a:t>
            </a:r>
            <a:endParaRPr lang="en-GB" sz="900" dirty="0"/>
          </a:p>
        </p:txBody>
      </p:sp>
      <p:sp>
        <p:nvSpPr>
          <p:cNvPr id="270" name="Rectangle 269"/>
          <p:cNvSpPr/>
          <p:nvPr/>
        </p:nvSpPr>
        <p:spPr>
          <a:xfrm>
            <a:off x="3298953" y="792393"/>
            <a:ext cx="1059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 smtClean="0"/>
              <a:t>Convert between units of measure</a:t>
            </a:r>
            <a:endParaRPr lang="en-GB" sz="900" dirty="0"/>
          </a:p>
        </p:txBody>
      </p:sp>
      <p:cxnSp>
        <p:nvCxnSpPr>
          <p:cNvPr id="271" name="Straight Connector 270"/>
          <p:cNvCxnSpPr/>
          <p:nvPr/>
        </p:nvCxnSpPr>
        <p:spPr>
          <a:xfrm flipV="1">
            <a:off x="3982581" y="1149111"/>
            <a:ext cx="346177" cy="447261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/>
          <p:cNvCxnSpPr/>
          <p:nvPr/>
        </p:nvCxnSpPr>
        <p:spPr>
          <a:xfrm flipV="1">
            <a:off x="3612277" y="1148588"/>
            <a:ext cx="23189" cy="470392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Rectangle 276"/>
          <p:cNvSpPr/>
          <p:nvPr/>
        </p:nvSpPr>
        <p:spPr>
          <a:xfrm>
            <a:off x="4182218" y="830182"/>
            <a:ext cx="1059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 smtClean="0"/>
              <a:t>Draw 2D and 3D shapes</a:t>
            </a:r>
            <a:endParaRPr lang="en-GB" sz="900" dirty="0"/>
          </a:p>
        </p:txBody>
      </p:sp>
      <p:sp>
        <p:nvSpPr>
          <p:cNvPr id="278" name="Oval 277"/>
          <p:cNvSpPr/>
          <p:nvPr/>
        </p:nvSpPr>
        <p:spPr>
          <a:xfrm>
            <a:off x="4687357" y="455070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9" name="Straight Connector 278"/>
          <p:cNvCxnSpPr/>
          <p:nvPr/>
        </p:nvCxnSpPr>
        <p:spPr>
          <a:xfrm flipV="1">
            <a:off x="4867338" y="4440273"/>
            <a:ext cx="274436" cy="136928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1" name="TextBox 280"/>
          <p:cNvSpPr txBox="1"/>
          <p:nvPr/>
        </p:nvSpPr>
        <p:spPr>
          <a:xfrm>
            <a:off x="4968038" y="4087136"/>
            <a:ext cx="1497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Identify value of digits up to 3dp</a:t>
            </a:r>
            <a:endParaRPr lang="en-GB" sz="900" dirty="0"/>
          </a:p>
        </p:txBody>
      </p:sp>
      <p:cxnSp>
        <p:nvCxnSpPr>
          <p:cNvPr id="282" name="Straight Connector 281"/>
          <p:cNvCxnSpPr>
            <a:endCxn id="48" idx="2"/>
          </p:cNvCxnSpPr>
          <p:nvPr/>
        </p:nvCxnSpPr>
        <p:spPr>
          <a:xfrm flipH="1" flipV="1">
            <a:off x="2977068" y="1335131"/>
            <a:ext cx="236948" cy="279686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4" name="Rectangle 283"/>
          <p:cNvSpPr/>
          <p:nvPr/>
        </p:nvSpPr>
        <p:spPr>
          <a:xfrm>
            <a:off x="2246651" y="886346"/>
            <a:ext cx="1059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 smtClean="0"/>
              <a:t>Using a compas</a:t>
            </a:r>
            <a:r>
              <a:rPr lang="en-GB" sz="900" dirty="0" smtClean="0"/>
              <a:t>s and protractor</a:t>
            </a:r>
            <a:endParaRPr lang="en-GB" sz="900" dirty="0"/>
          </a:p>
        </p:txBody>
      </p:sp>
      <p:cxnSp>
        <p:nvCxnSpPr>
          <p:cNvPr id="285" name="Straight Connector 284"/>
          <p:cNvCxnSpPr/>
          <p:nvPr/>
        </p:nvCxnSpPr>
        <p:spPr>
          <a:xfrm flipH="1" flipV="1">
            <a:off x="1956677" y="1236474"/>
            <a:ext cx="637821" cy="38849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Rectangle 286"/>
          <p:cNvSpPr/>
          <p:nvPr/>
        </p:nvSpPr>
        <p:spPr>
          <a:xfrm>
            <a:off x="1283263" y="977059"/>
            <a:ext cx="105911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 smtClean="0"/>
              <a:t>Calculator skills</a:t>
            </a:r>
            <a:endParaRPr lang="en-GB" sz="900" dirty="0"/>
          </a:p>
        </p:txBody>
      </p:sp>
      <p:cxnSp>
        <p:nvCxnSpPr>
          <p:cNvPr id="288" name="Straight Connector 287"/>
          <p:cNvCxnSpPr/>
          <p:nvPr/>
        </p:nvCxnSpPr>
        <p:spPr>
          <a:xfrm flipV="1">
            <a:off x="2217144" y="2225816"/>
            <a:ext cx="255347" cy="136584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Rectangle 289"/>
          <p:cNvSpPr/>
          <p:nvPr/>
        </p:nvSpPr>
        <p:spPr>
          <a:xfrm>
            <a:off x="1483252" y="2335418"/>
            <a:ext cx="105911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 smtClean="0"/>
              <a:t>Construct pie charts and line graphs</a:t>
            </a:r>
            <a:endParaRPr lang="en-GB" sz="900" dirty="0"/>
          </a:p>
        </p:txBody>
      </p:sp>
      <p:graphicFrame>
        <p:nvGraphicFramePr>
          <p:cNvPr id="298" name="Table 2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331150"/>
              </p:ext>
            </p:extLst>
          </p:nvPr>
        </p:nvGraphicFramePr>
        <p:xfrm>
          <a:off x="3124283" y="8426181"/>
          <a:ext cx="737307" cy="42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769">
                  <a:extLst>
                    <a:ext uri="{9D8B030D-6E8A-4147-A177-3AD203B41FA5}">
                      <a16:colId xmlns="" xmlns:a16="http://schemas.microsoft.com/office/drawing/2014/main" val="3514165939"/>
                    </a:ext>
                  </a:extLst>
                </a:gridCol>
                <a:gridCol w="245769">
                  <a:extLst>
                    <a:ext uri="{9D8B030D-6E8A-4147-A177-3AD203B41FA5}">
                      <a16:colId xmlns="" xmlns:a16="http://schemas.microsoft.com/office/drawing/2014/main" val="3108694116"/>
                    </a:ext>
                  </a:extLst>
                </a:gridCol>
                <a:gridCol w="245769">
                  <a:extLst>
                    <a:ext uri="{9D8B030D-6E8A-4147-A177-3AD203B41FA5}">
                      <a16:colId xmlns="" xmlns:a16="http://schemas.microsoft.com/office/drawing/2014/main" val="116614476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H</a:t>
                      </a:r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T</a:t>
                      </a:r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O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25958487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952543"/>
                  </a:ext>
                </a:extLst>
              </a:tr>
            </a:tbl>
          </a:graphicData>
        </a:graphic>
      </p:graphicFrame>
      <p:pic>
        <p:nvPicPr>
          <p:cNvPr id="303" name="Picture 3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988" y="6131385"/>
            <a:ext cx="466667" cy="221354"/>
          </a:xfrm>
          <a:prstGeom prst="rect">
            <a:avLst/>
          </a:prstGeom>
        </p:spPr>
      </p:pic>
      <p:sp>
        <p:nvSpPr>
          <p:cNvPr id="326" name="Oval 325"/>
          <p:cNvSpPr/>
          <p:nvPr/>
        </p:nvSpPr>
        <p:spPr>
          <a:xfrm>
            <a:off x="5619400" y="768167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7" name="TextBox 326"/>
          <p:cNvSpPr txBox="1"/>
          <p:nvPr/>
        </p:nvSpPr>
        <p:spPr>
          <a:xfrm>
            <a:off x="5785414" y="7405964"/>
            <a:ext cx="12342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Number</a:t>
            </a:r>
            <a:endParaRPr lang="en-GB" sz="900" dirty="0"/>
          </a:p>
        </p:txBody>
      </p:sp>
      <p:sp>
        <p:nvSpPr>
          <p:cNvPr id="328" name="Oval 327"/>
          <p:cNvSpPr/>
          <p:nvPr/>
        </p:nvSpPr>
        <p:spPr>
          <a:xfrm>
            <a:off x="5607475" y="7431209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9" name="TextBox 328"/>
          <p:cNvSpPr txBox="1"/>
          <p:nvPr/>
        </p:nvSpPr>
        <p:spPr>
          <a:xfrm>
            <a:off x="5804185" y="7653342"/>
            <a:ext cx="12342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FDRP</a:t>
            </a:r>
            <a:endParaRPr lang="en-GB" sz="900" dirty="0"/>
          </a:p>
        </p:txBody>
      </p:sp>
      <p:sp>
        <p:nvSpPr>
          <p:cNvPr id="330" name="Oval 329"/>
          <p:cNvSpPr/>
          <p:nvPr/>
        </p:nvSpPr>
        <p:spPr>
          <a:xfrm>
            <a:off x="5614252" y="7933080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331" name="TextBox 330"/>
          <p:cNvSpPr txBox="1"/>
          <p:nvPr/>
        </p:nvSpPr>
        <p:spPr>
          <a:xfrm>
            <a:off x="5777584" y="7910917"/>
            <a:ext cx="12342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Geometry</a:t>
            </a:r>
            <a:endParaRPr lang="en-GB" sz="900" dirty="0"/>
          </a:p>
        </p:txBody>
      </p:sp>
      <p:sp>
        <p:nvSpPr>
          <p:cNvPr id="332" name="Oval 331"/>
          <p:cNvSpPr/>
          <p:nvPr/>
        </p:nvSpPr>
        <p:spPr>
          <a:xfrm>
            <a:off x="5614084" y="8198979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333" name="TextBox 332"/>
          <p:cNvSpPr txBox="1"/>
          <p:nvPr/>
        </p:nvSpPr>
        <p:spPr>
          <a:xfrm>
            <a:off x="5766845" y="8166958"/>
            <a:ext cx="12342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Statistics</a:t>
            </a:r>
            <a:endParaRPr lang="en-GB" sz="900" dirty="0"/>
          </a:p>
        </p:txBody>
      </p:sp>
      <p:sp>
        <p:nvSpPr>
          <p:cNvPr id="335" name="Oval 334"/>
          <p:cNvSpPr/>
          <p:nvPr/>
        </p:nvSpPr>
        <p:spPr>
          <a:xfrm>
            <a:off x="5614084" y="847001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6" name="TextBox 335"/>
          <p:cNvSpPr txBox="1"/>
          <p:nvPr/>
        </p:nvSpPr>
        <p:spPr>
          <a:xfrm>
            <a:off x="5766844" y="8424874"/>
            <a:ext cx="13527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Measures </a:t>
            </a:r>
            <a:endParaRPr lang="en-GB" sz="900" dirty="0"/>
          </a:p>
        </p:txBody>
      </p:sp>
      <p:cxnSp>
        <p:nvCxnSpPr>
          <p:cNvPr id="343" name="Straight Connector 342"/>
          <p:cNvCxnSpPr/>
          <p:nvPr/>
        </p:nvCxnSpPr>
        <p:spPr>
          <a:xfrm>
            <a:off x="-38605" y="8985531"/>
            <a:ext cx="6858000" cy="14514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4" name="Rectangle 343"/>
          <p:cNvSpPr/>
          <p:nvPr/>
        </p:nvSpPr>
        <p:spPr>
          <a:xfrm>
            <a:off x="25187" y="9478208"/>
            <a:ext cx="4493132" cy="2713792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346" name="Rectangle 345"/>
          <p:cNvSpPr/>
          <p:nvPr/>
        </p:nvSpPr>
        <p:spPr>
          <a:xfrm>
            <a:off x="4626047" y="9473827"/>
            <a:ext cx="2193347" cy="2695864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" dirty="0" smtClean="0"/>
              <a:t>Ca</a:t>
            </a:r>
            <a:endParaRPr lang="en-GB" sz="600" dirty="0"/>
          </a:p>
        </p:txBody>
      </p:sp>
      <p:sp>
        <p:nvSpPr>
          <p:cNvPr id="25" name="TextBox 24"/>
          <p:cNvSpPr txBox="1"/>
          <p:nvPr/>
        </p:nvSpPr>
        <p:spPr>
          <a:xfrm>
            <a:off x="139208" y="9880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Berlin Sans FB" panose="020E0602020502020306" pitchFamily="34" charset="0"/>
              </a:rPr>
              <a:t>YEAR </a:t>
            </a:r>
            <a:r>
              <a:rPr lang="en-GB" sz="2400" dirty="0" smtClean="0">
                <a:latin typeface="Berlin Sans FB" panose="020E0602020502020306" pitchFamily="34" charset="0"/>
              </a:rPr>
              <a:t>6 </a:t>
            </a:r>
            <a:r>
              <a:rPr lang="en-GB" sz="2400" dirty="0" smtClean="0">
                <a:latin typeface="Berlin Sans FB" panose="020E0602020502020306" pitchFamily="34" charset="0"/>
              </a:rPr>
              <a:t>MATHS LEARNING JOURNEY</a:t>
            </a:r>
            <a:endParaRPr lang="en-GB" sz="2400" dirty="0">
              <a:latin typeface="Berlin Sans FB" panose="020E0602020502020306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87" y="9531138"/>
            <a:ext cx="4534003" cy="266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20" dirty="0"/>
              <a:t>read, write, order and compare numbers to at least 1,000,000 and determine the value of each digit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20" dirty="0"/>
              <a:t>count forwards or backwards in steps of powers of 10 for any given number up to 1,000,000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20" dirty="0"/>
              <a:t>interpret negative numbers in context, count forwards and backwards with positive and negative whole numbers, including through 0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20" dirty="0"/>
              <a:t>round any number up to 1,000,000 to the nearest 10, 100, 1,000, 10,000 and 100,000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20" dirty="0"/>
              <a:t>solve number problems and practical problems that involve all of the above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620" dirty="0"/>
              <a:t>read Roman numerals to 1,000 (M) and recognise years written in Roman </a:t>
            </a:r>
            <a:r>
              <a:rPr lang="en-GB" sz="620" dirty="0" smtClean="0"/>
              <a:t>numerals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add and subtract whole numbers with more than 4 digits, including using formal written methods (columnar addition and subtraction)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add and subtract numbers mentally with increasingly large numbers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use rounding to check answers to calculations and determine, in the context of a problem, levels of accuracy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solve addition and subtraction multi-step problems in contexts, deciding which operations and methods to use and why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identify multiples and factors, including finding all factor pairs of a number, and common factors of 2 numbers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know and use the vocabulary of prime numbers, prime factors and composite (non-prime) numbers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establish whether a number up to 100 is prime and recall prime numbers up to 19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multiply numbers up to 4 digits by a one- or two-digit number using a formal written method, including long multiplication for two-digit numbers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multiply and divide numbers mentally, drawing upon known facts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divide numbers up to 4 digits by a one-digit number using the formal written method of short division and interpret remainders appropriately for the context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multiply and divide whole numbers and those involving decimals by 10, 100 and 1,000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recognise and use square numbers and cube numbers, and the notation for squared (²) and cubed (³)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solve problems involving multiplication and division, including using their knowledge of factors and multiples, squares and cubes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solve problems involving addition, subtraction, multiplication and division and a combination of these, including understanding the meaning of the equals sign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20" dirty="0"/>
              <a:t>solve problems involving multiplication and division, including scaling by simple fractions and problems involving simple rates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620" dirty="0"/>
          </a:p>
        </p:txBody>
      </p:sp>
      <p:sp>
        <p:nvSpPr>
          <p:cNvPr id="12" name="TextBox 11"/>
          <p:cNvSpPr txBox="1"/>
          <p:nvPr/>
        </p:nvSpPr>
        <p:spPr>
          <a:xfrm>
            <a:off x="4628301" y="9504026"/>
            <a:ext cx="2147997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compare and order fractions whose denominators are all multiples of the same number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identify, name and write equivalent fractions of a given fraction, represented visually, including tenths and hundredths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recognise mixed numbers and improper fractions and convert from one form to the other and write mathematical statements &gt; 1 as a mixed number [for example, 2/5+ 4/5  = 6/5  = 1   1/5]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add and subtract fractions with the same denominator, and denominators that are multiples of the same number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multiply proper fractions and mixed numbers by whole numbers, supported by materials and diagrams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read and write decimal numbers as fractions [for example, 0.71 =  71/100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recognise and use thousandths and relate them to tenths, hundredths and decimal equivalents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round decimals with 2 decimal places to the nearest whole number and to 1 decimal place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read, write, order and compare numbers with up to 3 decimal places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solve problems involving number up to 3 decimal places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recognise the per cent symbol (%) and understand that per cent relates to ‘number of parts per 100’, and write percentages as a fraction with denominator 100, and as a decimal fraction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580" dirty="0"/>
              <a:t>solve problems which require knowing percentage and decimal equivalents of ½, ¼, 1/5, 2/5, 4/5 and those fractions with a denominator of a multiple of 10 or 25</a:t>
            </a:r>
          </a:p>
        </p:txBody>
      </p:sp>
      <p:cxnSp>
        <p:nvCxnSpPr>
          <p:cNvPr id="14" name="Straight Connector 13"/>
          <p:cNvCxnSpPr>
            <a:stCxn id="344" idx="0"/>
          </p:cNvCxnSpPr>
          <p:nvPr/>
        </p:nvCxnSpPr>
        <p:spPr>
          <a:xfrm flipV="1">
            <a:off x="2271753" y="9220481"/>
            <a:ext cx="103" cy="2577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/>
          <p:cNvCxnSpPr/>
          <p:nvPr/>
        </p:nvCxnSpPr>
        <p:spPr>
          <a:xfrm flipV="1">
            <a:off x="2138590" y="9197924"/>
            <a:ext cx="139239" cy="1500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Connector 224"/>
          <p:cNvCxnSpPr/>
          <p:nvPr/>
        </p:nvCxnSpPr>
        <p:spPr>
          <a:xfrm flipH="1" flipV="1">
            <a:off x="2271856" y="9197924"/>
            <a:ext cx="126856" cy="1500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231"/>
          <p:cNvCxnSpPr/>
          <p:nvPr/>
        </p:nvCxnSpPr>
        <p:spPr>
          <a:xfrm flipH="1" flipV="1">
            <a:off x="5804185" y="9138430"/>
            <a:ext cx="2437" cy="346908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232"/>
          <p:cNvCxnSpPr/>
          <p:nvPr/>
        </p:nvCxnSpPr>
        <p:spPr>
          <a:xfrm flipV="1">
            <a:off x="5664946" y="9152574"/>
            <a:ext cx="139239" cy="150075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Straight Connector 236"/>
          <p:cNvCxnSpPr/>
          <p:nvPr/>
        </p:nvCxnSpPr>
        <p:spPr>
          <a:xfrm flipH="1" flipV="1">
            <a:off x="5804185" y="9148898"/>
            <a:ext cx="126856" cy="150075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utoShape 2" descr="Image result for the priory learning tru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the priory learning trus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920" y="236497"/>
            <a:ext cx="845796" cy="845796"/>
          </a:xfrm>
          <a:prstGeom prst="rect">
            <a:avLst/>
          </a:prstGeom>
        </p:spPr>
      </p:pic>
      <p:sp>
        <p:nvSpPr>
          <p:cNvPr id="207" name="TextBox 206"/>
          <p:cNvSpPr txBox="1"/>
          <p:nvPr/>
        </p:nvSpPr>
        <p:spPr>
          <a:xfrm>
            <a:off x="1550102" y="5981808"/>
            <a:ext cx="3125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Fractions 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243" name="Oval 242"/>
          <p:cNvSpPr/>
          <p:nvPr/>
        </p:nvSpPr>
        <p:spPr>
          <a:xfrm>
            <a:off x="1148744" y="370832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Oval 244"/>
          <p:cNvSpPr/>
          <p:nvPr/>
        </p:nvSpPr>
        <p:spPr>
          <a:xfrm>
            <a:off x="1293931" y="3352641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6" name="Straight Connector 245"/>
          <p:cNvCxnSpPr/>
          <p:nvPr/>
        </p:nvCxnSpPr>
        <p:spPr>
          <a:xfrm>
            <a:off x="958276" y="3708323"/>
            <a:ext cx="210501" cy="34162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/>
          <p:cNvCxnSpPr>
            <a:stCxn id="245" idx="1"/>
          </p:cNvCxnSpPr>
          <p:nvPr/>
        </p:nvCxnSpPr>
        <p:spPr>
          <a:xfrm flipH="1" flipV="1">
            <a:off x="1096656" y="3293248"/>
            <a:ext cx="223365" cy="84900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TextBox 264"/>
          <p:cNvSpPr txBox="1"/>
          <p:nvPr/>
        </p:nvSpPr>
        <p:spPr>
          <a:xfrm>
            <a:off x="102170" y="4639916"/>
            <a:ext cx="1198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Describe 3D shapes including nets</a:t>
            </a:r>
            <a:endParaRPr lang="en-GB" sz="900" dirty="0"/>
          </a:p>
        </p:txBody>
      </p:sp>
      <p:sp>
        <p:nvSpPr>
          <p:cNvPr id="272" name="Oval 271"/>
          <p:cNvSpPr/>
          <p:nvPr/>
        </p:nvSpPr>
        <p:spPr>
          <a:xfrm>
            <a:off x="1314285" y="449011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3" name="Straight Connector 272"/>
          <p:cNvCxnSpPr/>
          <p:nvPr/>
        </p:nvCxnSpPr>
        <p:spPr>
          <a:xfrm flipV="1">
            <a:off x="1096656" y="4639916"/>
            <a:ext cx="219011" cy="84962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5" name="Oval 274"/>
          <p:cNvSpPr/>
          <p:nvPr/>
        </p:nvSpPr>
        <p:spPr>
          <a:xfrm>
            <a:off x="1241627" y="4114598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6" name="Straight Connector 275"/>
          <p:cNvCxnSpPr/>
          <p:nvPr/>
        </p:nvCxnSpPr>
        <p:spPr>
          <a:xfrm>
            <a:off x="1059515" y="4231298"/>
            <a:ext cx="165940" cy="0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0" name="TextBox 279"/>
          <p:cNvSpPr txBox="1"/>
          <p:nvPr/>
        </p:nvSpPr>
        <p:spPr>
          <a:xfrm>
            <a:off x="60373" y="3534233"/>
            <a:ext cx="1497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Describe positions on the full coordinate grid</a:t>
            </a:r>
            <a:endParaRPr lang="en-GB" sz="900" dirty="0"/>
          </a:p>
        </p:txBody>
      </p:sp>
      <p:sp>
        <p:nvSpPr>
          <p:cNvPr id="283" name="Oval 282"/>
          <p:cNvSpPr/>
          <p:nvPr/>
        </p:nvSpPr>
        <p:spPr>
          <a:xfrm>
            <a:off x="2658910" y="495625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6" name="Straight Connector 285"/>
          <p:cNvCxnSpPr/>
          <p:nvPr/>
        </p:nvCxnSpPr>
        <p:spPr>
          <a:xfrm flipV="1">
            <a:off x="2561567" y="5111470"/>
            <a:ext cx="141003" cy="8314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9" name="TextBox 288"/>
          <p:cNvSpPr txBox="1"/>
          <p:nvPr/>
        </p:nvSpPr>
        <p:spPr>
          <a:xfrm>
            <a:off x="3605873" y="4070941"/>
            <a:ext cx="1195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Pairs of numbers that satisfy two unknowns</a:t>
            </a:r>
            <a:endParaRPr lang="en-GB" sz="900" dirty="0"/>
          </a:p>
        </p:txBody>
      </p:sp>
      <p:sp>
        <p:nvSpPr>
          <p:cNvPr id="294" name="TextBox 293"/>
          <p:cNvSpPr txBox="1"/>
          <p:nvPr/>
        </p:nvSpPr>
        <p:spPr>
          <a:xfrm>
            <a:off x="3523635" y="6673852"/>
            <a:ext cx="16001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Add and subtract fractions</a:t>
            </a:r>
            <a:endParaRPr lang="en-GB" sz="9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174" y="3100351"/>
            <a:ext cx="545573" cy="363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18307" r="35246" b="11061"/>
          <a:stretch/>
        </p:blipFill>
        <p:spPr bwMode="auto">
          <a:xfrm>
            <a:off x="1025575" y="2435841"/>
            <a:ext cx="482758" cy="482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05" r="36037"/>
          <a:stretch/>
        </p:blipFill>
        <p:spPr bwMode="auto">
          <a:xfrm>
            <a:off x="906097" y="627290"/>
            <a:ext cx="381118" cy="7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0" name="Straight Connector 299"/>
          <p:cNvCxnSpPr/>
          <p:nvPr/>
        </p:nvCxnSpPr>
        <p:spPr>
          <a:xfrm>
            <a:off x="978349" y="6631978"/>
            <a:ext cx="217636" cy="797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559" y="6699866"/>
            <a:ext cx="513257" cy="513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040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714</TotalTime>
  <Words>910</Words>
  <Application>Microsoft Office PowerPoint</Application>
  <PresentationFormat>Custom</PresentationFormat>
  <Paragraphs>95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Fylde Coast Academy Trust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Gordon</dc:creator>
  <cp:lastModifiedBy>Windows User</cp:lastModifiedBy>
  <cp:revision>52</cp:revision>
  <dcterms:created xsi:type="dcterms:W3CDTF">2019-10-23T15:05:53Z</dcterms:created>
  <dcterms:modified xsi:type="dcterms:W3CDTF">2019-12-11T21:58:31Z</dcterms:modified>
</cp:coreProperties>
</file>